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66" r:id="rId6"/>
    <p:sldId id="259" r:id="rId7"/>
    <p:sldId id="271" r:id="rId8"/>
    <p:sldId id="261" r:id="rId9"/>
    <p:sldId id="272" r:id="rId10"/>
    <p:sldId id="260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37"/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4639"/>
  </p:normalViewPr>
  <p:slideViewPr>
    <p:cSldViewPr snapToGrid="0" snapToObjects="1">
      <p:cViewPr>
        <p:scale>
          <a:sx n="110" d="100"/>
          <a:sy n="110" d="100"/>
        </p:scale>
        <p:origin x="59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9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1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7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9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0300D-1F99-A245-B72B-2A934224FF3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AF186-52BC-E14C-9732-2B2788AD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133" y="1701957"/>
            <a:ext cx="4514758" cy="1994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5683" y="3773978"/>
            <a:ext cx="8071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AGLettericaCompressedC" panose="00000508000000000000" pitchFamily="50" charset="0"/>
              </a:rPr>
              <a:t>НОВИНКИ 2018</a:t>
            </a:r>
            <a:endParaRPr lang="ru-RU" sz="8000" dirty="0">
              <a:latin typeface="AGLettericaCompressedC" panose="00000508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4"/>
            <a:ext cx="12192000" cy="6856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968" y="3305545"/>
            <a:ext cx="5669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Использование </a:t>
            </a:r>
            <a:r>
              <a:rPr lang="en-US" spc="100" dirty="0" smtClean="0">
                <a:latin typeface="Arial" charset="0"/>
                <a:ea typeface="Arial" charset="0"/>
                <a:cs typeface="Arial" charset="0"/>
              </a:rPr>
              <a:t>HMPE </a:t>
            </a:r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придает леске повышенную упругость и эластичность. Легкая и ровная намотка на катушку даже под нагрузкой, так как леска обладает низкой памятью и не подводит в любых ситуациях.</a:t>
            </a:r>
            <a:endParaRPr lang="en-US" spc="1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180" y="1584"/>
            <a:ext cx="3023464" cy="3008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99" y="1201075"/>
            <a:ext cx="8341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GLettericaCompressedC" panose="00000508000000000000" pitchFamily="50" charset="0"/>
              </a:rPr>
              <a:t>ЧУВСТВИТЕЛЬНОСТЬ</a:t>
            </a:r>
          </a:p>
          <a:p>
            <a:r>
              <a:rPr lang="ru-RU" sz="6000" dirty="0" smtClean="0">
                <a:latin typeface="AGLettericaCompressedC" panose="00000508000000000000" pitchFamily="50" charset="0"/>
              </a:rPr>
              <a:t>И ПОДАТЛИВОСТЬ</a:t>
            </a:r>
            <a:endParaRPr lang="ru-RU" sz="6000" dirty="0">
              <a:latin typeface="AGLettericaCompressedC" panose="00000508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3779" y="3189213"/>
            <a:ext cx="5494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Предельно эластичная, с низкой памятью и супер-гладкой поверхностью, леска позволяет осуществлять дальние </a:t>
            </a:r>
            <a:r>
              <a:rPr lang="ru-RU" spc="100" dirty="0">
                <a:latin typeface="Arial" charset="0"/>
                <a:ea typeface="Arial" charset="0"/>
                <a:cs typeface="Arial" charset="0"/>
              </a:rPr>
              <a:t>и точные забросы.</a:t>
            </a:r>
            <a:endParaRPr lang="en-US" spc="1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414" y="0"/>
            <a:ext cx="63255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010" y="1059759"/>
            <a:ext cx="8341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GLettericaCompressedC" panose="00000508000000000000" pitchFamily="50" charset="0"/>
              </a:rPr>
              <a:t>ОТЛИЧНЫЙ ЗАБРОС</a:t>
            </a:r>
            <a:endParaRPr lang="ru-RU" sz="6000" dirty="0">
              <a:latin typeface="AGLettericaCompressedC" panose="00000508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4715" y="0"/>
            <a:ext cx="2151088" cy="2329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6" r="-792"/>
          <a:stretch/>
        </p:blipFill>
        <p:spPr>
          <a:xfrm>
            <a:off x="434715" y="5472000"/>
            <a:ext cx="11412000" cy="147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76" y="352269"/>
            <a:ext cx="1740106" cy="174010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23291" y="494676"/>
            <a:ext cx="1521502" cy="152150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322" y="637082"/>
            <a:ext cx="1333500" cy="1326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421" y="2218544"/>
            <a:ext cx="10385091" cy="34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080" y="705080"/>
            <a:ext cx="5447840" cy="54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781" y="5556925"/>
            <a:ext cx="113353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spc="100" dirty="0" smtClean="0">
                <a:solidFill>
                  <a:srgbClr val="FFD637"/>
                </a:solidFill>
                <a:latin typeface="Arial" charset="0"/>
                <a:ea typeface="Arial" charset="0"/>
                <a:cs typeface="Arial" charset="0"/>
              </a:rPr>
              <a:t>ОБЪЕДИНИЕ МОЛЕКУЛ НЕЙЛОНА И МОЛЕКУЛ</a:t>
            </a:r>
            <a:r>
              <a:rPr lang="en-US" sz="2100" spc="100" dirty="0" smtClean="0">
                <a:solidFill>
                  <a:srgbClr val="FFD637"/>
                </a:solidFill>
                <a:latin typeface="Arial" charset="0"/>
                <a:ea typeface="Arial" charset="0"/>
                <a:cs typeface="Arial" charset="0"/>
              </a:rPr>
              <a:t> HM PE </a:t>
            </a:r>
            <a:r>
              <a:rPr lang="ru-RU" sz="2100" spc="100" dirty="0" smtClean="0">
                <a:solidFill>
                  <a:srgbClr val="FFD63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100" spc="100" dirty="0">
              <a:solidFill>
                <a:srgbClr val="FFD63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181" y="3328911"/>
            <a:ext cx="11172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        </a:t>
            </a:r>
            <a:r>
              <a:rPr lang="ru-RU" sz="6500" b="1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ИННОВАЦИЯ</a:t>
            </a:r>
            <a:r>
              <a:rPr lang="en-US" sz="6500" b="1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 </a:t>
            </a:r>
            <a:r>
              <a:rPr lang="ru-RU" sz="6500" b="1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В </a:t>
            </a:r>
          </a:p>
          <a:p>
            <a:r>
              <a:rPr lang="ru-RU" sz="6500" b="1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ПРОИЗВОДСТВЕ МОНОЛЕСКИ</a:t>
            </a:r>
            <a:endParaRPr lang="ru-RU" sz="6500" b="1" dirty="0">
              <a:solidFill>
                <a:schemeClr val="bg1"/>
              </a:solidFill>
              <a:latin typeface="AGLettericaCompressedC" panose="00000508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5825" y="-1846149"/>
            <a:ext cx="7908283" cy="790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180" y="0"/>
            <a:ext cx="2235504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947" y="0"/>
            <a:ext cx="85602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184" y="2830605"/>
            <a:ext cx="56081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МОЛЕКУЛЫ </a:t>
            </a:r>
            <a:r>
              <a:rPr lang="ru-RU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HMPE </a:t>
            </a:r>
            <a:r>
              <a:rPr lang="ru-RU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СМЕШИВАЮТСЯ С МОЛЕКУЛАМИ СОПОЛИМЕРА И ПРЕВРАЩАЮТСЯ </a:t>
            </a:r>
            <a:r>
              <a:rPr lang="ru-RU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 ГИПЕР </a:t>
            </a:r>
            <a:r>
              <a:rPr lang="ru-RU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СОПОЛИМЕР</a:t>
            </a:r>
          </a:p>
          <a:p>
            <a:r>
              <a:rPr lang="en-US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endParaRPr lang="ru-RU" spc="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pc="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 запатентованном процессе магнитной экструзии</a:t>
            </a:r>
            <a:r>
              <a:rPr lang="ru-RU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HMPE молекулы притягиваются к поверхности лески. </a:t>
            </a:r>
          </a:p>
          <a:p>
            <a:r>
              <a:rPr lang="ru-RU" sz="2000" b="1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Это придает ей прочность и устойчивость </a:t>
            </a:r>
            <a:r>
              <a:rPr lang="ru-RU" sz="2000" b="1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 истиранию </a:t>
            </a:r>
            <a:r>
              <a:rPr lang="ru-RU" sz="2000" b="1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без </a:t>
            </a:r>
            <a:r>
              <a:rPr lang="ru-RU" sz="2000" b="1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потери эластичности </a:t>
            </a:r>
            <a:r>
              <a:rPr lang="ru-RU" sz="2000" b="1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лески.</a:t>
            </a:r>
            <a:endParaRPr lang="en-US" sz="2000" b="1" spc="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83746" y="3356561"/>
            <a:ext cx="786535" cy="65332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9009089" y="2620070"/>
            <a:ext cx="1282842" cy="2746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40974" y="2165622"/>
            <a:ext cx="158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00" dirty="0" smtClean="0">
                <a:solidFill>
                  <a:srgbClr val="FFD637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HMPE</a:t>
            </a:r>
            <a:endParaRPr lang="en-US" sz="2800" spc="100" dirty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41136" y="6192255"/>
            <a:ext cx="168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Microscope image </a:t>
            </a:r>
            <a:b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400 times magnified 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 descr="20lb Adv_CS - Focused EDF Document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33" y="3635675"/>
            <a:ext cx="2525419" cy="250829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5184" y="255923"/>
            <a:ext cx="11592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ПРОЦЕСС МАГНИТНОЙ ЭКСТРУЗИИ</a:t>
            </a:r>
            <a:endParaRPr lang="ru-RU" sz="7000" dirty="0">
              <a:solidFill>
                <a:schemeClr val="bg1"/>
              </a:solidFill>
              <a:latin typeface="AGLettericaCompressedC" panose="00000508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70748" y="4527179"/>
            <a:ext cx="1816408" cy="181640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54" y="3055638"/>
            <a:ext cx="10832892" cy="1054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71" y="792287"/>
            <a:ext cx="1846530" cy="1848740"/>
          </a:xfrm>
          <a:prstGeom prst="ellips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7" name="Straight Arrow Connector 6"/>
          <p:cNvCxnSpPr>
            <a:stCxn id="5" idx="4"/>
          </p:cNvCxnSpPr>
          <p:nvPr/>
        </p:nvCxnSpPr>
        <p:spPr>
          <a:xfrm>
            <a:off x="1362736" y="2641027"/>
            <a:ext cx="0" cy="484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950" y="4509660"/>
            <a:ext cx="1848742" cy="184874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9988469" y="948295"/>
            <a:ext cx="1848742" cy="1848742"/>
            <a:chOff x="8969869" y="1291696"/>
            <a:chExt cx="1848742" cy="1848742"/>
          </a:xfrm>
        </p:grpSpPr>
        <p:sp>
          <p:nvSpPr>
            <p:cNvPr id="23" name="Oval 22"/>
            <p:cNvSpPr/>
            <p:nvPr/>
          </p:nvSpPr>
          <p:spPr>
            <a:xfrm>
              <a:off x="8985704" y="1306686"/>
              <a:ext cx="1816408" cy="181640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9869" y="1291696"/>
              <a:ext cx="1848742" cy="1848742"/>
            </a:xfrm>
            <a:prstGeom prst="rect">
              <a:avLst/>
            </a:prstGeom>
          </p:spPr>
        </p:pic>
      </p:grpSp>
      <p:cxnSp>
        <p:nvCxnSpPr>
          <p:cNvPr id="12" name="Straight Arrow Connector 11"/>
          <p:cNvCxnSpPr/>
          <p:nvPr/>
        </p:nvCxnSpPr>
        <p:spPr>
          <a:xfrm flipH="1">
            <a:off x="2471457" y="4017362"/>
            <a:ext cx="1920" cy="417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51500" y="5165013"/>
            <a:ext cx="753354" cy="267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427250" y="1351321"/>
            <a:ext cx="577054" cy="142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58264" y="4918072"/>
            <a:ext cx="4823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HMPE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МОЛЕКУЛЫ РАВНОМЕРНО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СМЕШИВАЮТСЯ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МОЛЕКУЛАМИ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СОПОЛИМЕРА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127238" y="1493728"/>
            <a:ext cx="753354" cy="267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935325" y="2883237"/>
            <a:ext cx="0" cy="477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80592" y="889552"/>
            <a:ext cx="3204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СМЕСЬ СОПОЛИМЕРОВ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И HMPE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ПРОХОДЯТ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ЧЕРЕЗ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МАГНИТНЫЙ ЭКСТРУДЕР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22953" y="885903"/>
            <a:ext cx="3243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charset="0"/>
                <a:ea typeface="Arial" charset="0"/>
                <a:cs typeface="Arial" charset="0"/>
              </a:rPr>
              <a:t>МОЛЕКУЛЫ HMPE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ПРИТЯГИВАЮТСЯ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К ПОВЕРХНОСТИ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ЛЕСКИ ВО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ВРЕМЯ ПРОЦЕССА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ЭКСТРУЗИИ В МАГНИТНОМ ПОЛЕ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977297" y="4051271"/>
            <a:ext cx="1308703" cy="15347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2822586" y="4051271"/>
            <a:ext cx="1308703" cy="15347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6513164" y="4051271"/>
            <a:ext cx="1308703" cy="15347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8358453" y="4051271"/>
            <a:ext cx="1308703" cy="15347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10203743" y="4051271"/>
            <a:ext cx="1308703" cy="15347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4667875" y="4051271"/>
            <a:ext cx="1308703" cy="15347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867" y="2769703"/>
            <a:ext cx="2893143" cy="216985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045" y="2776613"/>
            <a:ext cx="2893143" cy="216985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7"/>
          <p:cNvSpPr txBox="1"/>
          <p:nvPr/>
        </p:nvSpPr>
        <p:spPr>
          <a:xfrm>
            <a:off x="5232867" y="5185173"/>
            <a:ext cx="2893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1600" b="1" spc="100" dirty="0" smtClean="0">
                <a:latin typeface="Arial" charset="0"/>
                <a:ea typeface="Arial" charset="0"/>
                <a:cs typeface="Arial" charset="0"/>
              </a:rPr>
              <a:t>СОСТОЯНИЕ ЛЕСКИ </a:t>
            </a:r>
            <a:r>
              <a:rPr lang="en-US" altLang="zh-TW" sz="1600" b="1" spc="100" dirty="0" smtClean="0">
                <a:latin typeface="Arial" charset="0"/>
                <a:ea typeface="Arial" charset="0"/>
                <a:cs typeface="Arial" charset="0"/>
              </a:rPr>
              <a:t>SUFIX ADVANCE</a:t>
            </a:r>
            <a:r>
              <a:rPr lang="ru-RU" altLang="zh-TW" sz="1600" b="1" spc="100" dirty="0" smtClean="0">
                <a:latin typeface="Arial" charset="0"/>
                <a:ea typeface="Arial" charset="0"/>
                <a:cs typeface="Arial" charset="0"/>
              </a:rPr>
              <a:t>, ИСПОЛЬЗОВАННОЙ</a:t>
            </a:r>
            <a:r>
              <a:rPr lang="en-US" altLang="zh-TW" sz="1600" b="1" spc="1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altLang="zh-TW" sz="1600" b="1" spc="100" dirty="0" smtClean="0">
                <a:latin typeface="Arial" charset="0"/>
                <a:ea typeface="Arial" charset="0"/>
                <a:cs typeface="Arial" charset="0"/>
              </a:rPr>
              <a:t> БОЛЕЕ 30 РАЗ</a:t>
            </a:r>
            <a:endParaRPr lang="zh-TW" altLang="en-US" sz="1600" b="1" spc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文字方塊 7"/>
          <p:cNvSpPr txBox="1"/>
          <p:nvPr/>
        </p:nvSpPr>
        <p:spPr>
          <a:xfrm>
            <a:off x="408305" y="2648907"/>
            <a:ext cx="4364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100" dirty="0" smtClean="0">
                <a:latin typeface="Arial" charset="0"/>
                <a:ea typeface="Arial" charset="0"/>
                <a:cs typeface="Arial" charset="0"/>
              </a:rPr>
              <a:t>Повышенная устойчивость к истиранию, высокая эластичность и, одновременно высокая чувствительность </a:t>
            </a:r>
            <a:r>
              <a:rPr lang="ru-RU" sz="1600" b="1" spc="100" dirty="0" err="1" smtClean="0">
                <a:latin typeface="Arial" charset="0"/>
                <a:ea typeface="Arial" charset="0"/>
                <a:cs typeface="Arial" charset="0"/>
              </a:rPr>
              <a:t>монолески</a:t>
            </a:r>
            <a:r>
              <a:rPr lang="ru-RU" sz="1600" b="1" spc="100" dirty="0" smtClean="0">
                <a:latin typeface="Arial" charset="0"/>
                <a:ea typeface="Arial" charset="0"/>
                <a:cs typeface="Arial" charset="0"/>
              </a:rPr>
              <a:t>. Это редкое и никем не превзойденное техническое сочетание.</a:t>
            </a:r>
            <a:endParaRPr lang="en-US" sz="1600" b="1" spc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文字方塊 7"/>
          <p:cNvSpPr txBox="1"/>
          <p:nvPr/>
        </p:nvSpPr>
        <p:spPr>
          <a:xfrm>
            <a:off x="408306" y="4280850"/>
            <a:ext cx="4727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00" dirty="0">
                <a:latin typeface="Arial" charset="0"/>
                <a:ea typeface="Arial" charset="0"/>
                <a:cs typeface="Arial" charset="0"/>
              </a:rPr>
              <a:t>Молекулы HMPE </a:t>
            </a:r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– это тот </a:t>
            </a:r>
            <a:r>
              <a:rPr lang="ru-RU" spc="100" dirty="0">
                <a:latin typeface="Arial" charset="0"/>
                <a:ea typeface="Arial" charset="0"/>
                <a:cs typeface="Arial" charset="0"/>
              </a:rPr>
              <a:t>же материал, что </a:t>
            </a:r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используется при создании волокна </a:t>
            </a:r>
            <a:r>
              <a:rPr lang="en-US" spc="1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ru-RU" spc="100" dirty="0" err="1" smtClean="0">
                <a:latin typeface="Arial" charset="0"/>
                <a:ea typeface="Arial" charset="0"/>
                <a:cs typeface="Arial" charset="0"/>
              </a:rPr>
              <a:t>yneemа</a:t>
            </a:r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. Они придают леске </a:t>
            </a:r>
            <a:r>
              <a:rPr lang="ru-RU" spc="100" dirty="0">
                <a:latin typeface="Arial" charset="0"/>
                <a:ea typeface="Arial" charset="0"/>
                <a:cs typeface="Arial" charset="0"/>
              </a:rPr>
              <a:t>исключительную стойкость к истиранию, не жертвуя </a:t>
            </a:r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эластичностью и хорошим показателем памяти.</a:t>
            </a:r>
            <a:endParaRPr lang="en-US" spc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62202" y="3460805"/>
            <a:ext cx="787652" cy="7876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字方塊 7"/>
          <p:cNvSpPr txBox="1"/>
          <p:nvPr/>
        </p:nvSpPr>
        <p:spPr>
          <a:xfrm>
            <a:off x="6900403" y="3652433"/>
            <a:ext cx="289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latin typeface="Arial" charset="0"/>
                <a:ea typeface="Arial" charset="0"/>
                <a:cs typeface="Arial" charset="0"/>
              </a:rPr>
              <a:t>VS</a:t>
            </a:r>
            <a:endParaRPr lang="zh-TW" alt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305" y="126254"/>
            <a:ext cx="11172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AGLettericaCompressedC" panose="00000508000000000000" pitchFamily="50" charset="0"/>
              </a:rPr>
              <a:t>АБРАЗИВНАЯ УСТОЙЧИВОСТЬ</a:t>
            </a:r>
            <a:endParaRPr lang="ru-RU" sz="7200" dirty="0">
              <a:latin typeface="AGLettericaCompressedC" panose="00000508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nvisiline_405_10.tif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5042" y="3660271"/>
            <a:ext cx="4114800" cy="744166"/>
          </a:xfrm>
          <a:prstGeom prst="rect">
            <a:avLst/>
          </a:prstGeom>
        </p:spPr>
      </p:pic>
      <p:pic>
        <p:nvPicPr>
          <p:cNvPr id="18" name="Picture 17" descr="Advance_405_10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09149" y="3660271"/>
            <a:ext cx="4114800" cy="744166"/>
          </a:xfrm>
          <a:prstGeom prst="rect">
            <a:avLst/>
          </a:prstGeom>
        </p:spPr>
      </p:pic>
      <p:pic>
        <p:nvPicPr>
          <p:cNvPr id="16" name="Picture 15" descr="Siege_405_10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64436" y="3660271"/>
            <a:ext cx="4114800" cy="744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4770" y="2923082"/>
            <a:ext cx="162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INVISILINE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6%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9606" y="2923082"/>
            <a:ext cx="162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ADVANCE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27%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66514" y="2923082"/>
            <a:ext cx="18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SIEGE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64%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5513" y="2770508"/>
            <a:ext cx="3395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Отражает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UV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меньше чем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SIEGE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на 37%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но больше чем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INVISILINE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 21%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ЧТО ЭТО ЗНАЧИТ? </a:t>
            </a:r>
            <a:endParaRPr lang="ru-RU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Это 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означает,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что невидимость лески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Sufix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будет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гораздо выше 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 солнечный день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и, мы проверяли, она 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менее заметна в воде, чем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обычная нейлоновая леска.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33454" y="1409674"/>
            <a:ext cx="36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ЗОБРАЖЕНИЙ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9011" y="485225"/>
            <a:ext cx="11592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ПОГЛОЩЕНИЕ УЛЬТРАФИОЛЕТА</a:t>
            </a:r>
            <a:endParaRPr lang="ru-RU" sz="6000" dirty="0">
              <a:solidFill>
                <a:schemeClr val="bg1"/>
              </a:solidFill>
              <a:latin typeface="AGLettericaCompressedC" panose="00000508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7"/>
          <p:cNvSpPr txBox="1"/>
          <p:nvPr/>
        </p:nvSpPr>
        <p:spPr>
          <a:xfrm>
            <a:off x="1945389" y="3693314"/>
            <a:ext cx="8282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" dirty="0">
                <a:latin typeface="Arial" charset="0"/>
                <a:ea typeface="Arial" charset="0"/>
                <a:cs typeface="Arial" charset="0"/>
              </a:rPr>
              <a:t>МОЛЕКУЛЫ HMPE </a:t>
            </a:r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СНИЖАЮТ РАСТЯЖИМОСТЬ ЛЕСКИ НА </a:t>
            </a:r>
            <a:r>
              <a:rPr lang="ru-RU" spc="100" dirty="0">
                <a:latin typeface="Arial" charset="0"/>
                <a:ea typeface="Arial" charset="0"/>
                <a:cs typeface="Arial" charset="0"/>
              </a:rPr>
              <a:t>50% </a:t>
            </a:r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В СРАВНЕНИИ С РАСТЯЖИМОСТЬЮ СТАНДАРТНОЙ МОНОЛЕСКИ.</a:t>
            </a:r>
          </a:p>
          <a:p>
            <a:pPr algn="ctr"/>
            <a:endParaRPr lang="ru-RU" spc="1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ru-RU" spc="1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spc="100" dirty="0" smtClean="0">
                <a:latin typeface="Arial" charset="0"/>
                <a:ea typeface="Arial" charset="0"/>
                <a:cs typeface="Arial" charset="0"/>
              </a:rPr>
              <a:t>НИЗКАЯ РАСТЯЖИМОСТЬ ПОВЫШАЕТ ЧУВСТВИТЕЛЬНОСТЬ СНАСТИ И ПОВЫШАЕТ ШАНСЫ ОБНАРУЖЕНИЯ ПОКЛЁВКИ</a:t>
            </a:r>
            <a:endParaRPr lang="en-US" spc="1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258" y="1583800"/>
            <a:ext cx="115920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&gt;</a:t>
            </a:r>
            <a:r>
              <a:rPr lang="ru-RU" sz="7000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НИЗ</a:t>
            </a:r>
            <a:r>
              <a:rPr lang="ru-RU" sz="7000" dirty="0">
                <a:solidFill>
                  <a:schemeClr val="bg1"/>
                </a:solidFill>
                <a:latin typeface="AGLettericaCompressedC" panose="00000508000000000000" pitchFamily="50" charset="0"/>
              </a:rPr>
              <a:t>К</a:t>
            </a:r>
            <a:r>
              <a:rPr lang="ru-RU" sz="7000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АЯ РАСТЯЖИМОСТЬ</a:t>
            </a:r>
            <a:r>
              <a:rPr lang="en-US" sz="7000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&lt;</a:t>
            </a:r>
            <a:endParaRPr lang="ru-RU" sz="7000" dirty="0">
              <a:solidFill>
                <a:schemeClr val="bg1"/>
              </a:solidFill>
              <a:latin typeface="AGLettericaCompressedC" panose="00000508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2609088"/>
            <a:ext cx="121920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81863" y="2738288"/>
            <a:ext cx="2618114" cy="2618114"/>
            <a:chOff x="4781863" y="2580891"/>
            <a:chExt cx="2618114" cy="2618114"/>
          </a:xfrm>
        </p:grpSpPr>
        <p:sp>
          <p:nvSpPr>
            <p:cNvPr id="2" name="Oval 1"/>
            <p:cNvSpPr/>
            <p:nvPr/>
          </p:nvSpPr>
          <p:spPr>
            <a:xfrm>
              <a:off x="4781863" y="2580891"/>
              <a:ext cx="2618114" cy="2618114"/>
            </a:xfrm>
            <a:prstGeom prst="ellipse">
              <a:avLst/>
            </a:prstGeom>
            <a:solidFill>
              <a:srgbClr val="FFD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文字方塊 7"/>
            <p:cNvSpPr txBox="1"/>
            <p:nvPr/>
          </p:nvSpPr>
          <p:spPr>
            <a:xfrm>
              <a:off x="4909278" y="3213313"/>
              <a:ext cx="24832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smtClean="0">
                  <a:latin typeface="Arial" charset="0"/>
                  <a:ea typeface="Arial" charset="0"/>
                  <a:cs typeface="Arial" charset="0"/>
                </a:rPr>
                <a:t>96</a:t>
              </a:r>
              <a:r>
                <a:rPr lang="en-US" sz="8000" b="1" dirty="0" smtClean="0">
                  <a:latin typeface="Arial" charset="0"/>
                  <a:ea typeface="Arial" charset="0"/>
                  <a:cs typeface="Arial" charset="0"/>
                </a:rPr>
                <a:t>%</a:t>
              </a:r>
              <a:endParaRPr lang="en-US" sz="8000" b="1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57710" y="3564941"/>
            <a:ext cx="9266420" cy="843280"/>
            <a:chOff x="1457710" y="3468308"/>
            <a:chExt cx="9266420" cy="843280"/>
          </a:xfrm>
        </p:grpSpPr>
        <p:sp>
          <p:nvSpPr>
            <p:cNvPr id="13" name="Chevron 12"/>
            <p:cNvSpPr/>
            <p:nvPr/>
          </p:nvSpPr>
          <p:spPr>
            <a:xfrm>
              <a:off x="9880850" y="3468308"/>
              <a:ext cx="843280" cy="843280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 rot="10800000">
              <a:off x="1457710" y="3468308"/>
              <a:ext cx="843280" cy="843280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00990" y="3663415"/>
            <a:ext cx="221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ЕРА </a:t>
            </a:r>
            <a:r>
              <a:rPr lang="ru-RU" dirty="0"/>
              <a:t>УЗЕЛ (GRINNER УЗЕЛ)E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9339" y="1396390"/>
            <a:ext cx="10183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AGLettericaCompressedC" panose="00000508000000000000" pitchFamily="50" charset="0"/>
              </a:rPr>
              <a:t>НЕВЕРОЯТНАЯ ПРОЧНОСТЬ УЗЛОВ</a:t>
            </a:r>
            <a:endParaRPr lang="ru-RU" sz="5000" b="1" dirty="0">
              <a:solidFill>
                <a:schemeClr val="bg1"/>
              </a:solidFill>
              <a:latin typeface="AGLettericaCompressedC" panose="00000508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281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AGLettericaCompressedC</vt:lpstr>
      <vt:lpstr>Arial</vt:lpstr>
      <vt:lpstr>Calibri</vt:lpstr>
      <vt:lpstr>Calibri Light</vt:lpstr>
      <vt:lpstr>Helvetica Neue Thin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Пучин Сергей Анатольевич</cp:lastModifiedBy>
  <cp:revision>119</cp:revision>
  <cp:lastPrinted>2017-04-11T10:50:41Z</cp:lastPrinted>
  <dcterms:created xsi:type="dcterms:W3CDTF">2017-04-11T09:56:59Z</dcterms:created>
  <dcterms:modified xsi:type="dcterms:W3CDTF">2017-10-02T09:08:26Z</dcterms:modified>
</cp:coreProperties>
</file>