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4" r:id="rId2"/>
    <p:sldId id="265" r:id="rId3"/>
    <p:sldId id="257" r:id="rId4"/>
    <p:sldId id="273" r:id="rId5"/>
    <p:sldId id="276" r:id="rId6"/>
    <p:sldId id="314" r:id="rId7"/>
    <p:sldId id="318" r:id="rId8"/>
    <p:sldId id="319" r:id="rId9"/>
    <p:sldId id="320" r:id="rId10"/>
    <p:sldId id="261" r:id="rId11"/>
    <p:sldId id="321" r:id="rId12"/>
    <p:sldId id="279" r:id="rId13"/>
    <p:sldId id="284" r:id="rId14"/>
    <p:sldId id="259" r:id="rId15"/>
    <p:sldId id="287" r:id="rId16"/>
    <p:sldId id="258" r:id="rId17"/>
    <p:sldId id="288" r:id="rId18"/>
    <p:sldId id="291" r:id="rId19"/>
    <p:sldId id="294" r:id="rId20"/>
    <p:sldId id="299" r:id="rId21"/>
    <p:sldId id="300" r:id="rId22"/>
    <p:sldId id="301" r:id="rId23"/>
    <p:sldId id="302" r:id="rId24"/>
    <p:sldId id="303" r:id="rId25"/>
    <p:sldId id="304" r:id="rId26"/>
    <p:sldId id="295" r:id="rId27"/>
    <p:sldId id="296" r:id="rId28"/>
    <p:sldId id="297" r:id="rId29"/>
    <p:sldId id="298" r:id="rId30"/>
    <p:sldId id="305" r:id="rId31"/>
    <p:sldId id="308" r:id="rId32"/>
    <p:sldId id="307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8810" autoAdjust="0"/>
  </p:normalViewPr>
  <p:slideViewPr>
    <p:cSldViewPr snapToGrid="0">
      <p:cViewPr varScale="1">
        <p:scale>
          <a:sx n="61" d="100"/>
          <a:sy n="61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0F179-5CDA-41BB-A387-F99BD3BF4392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7B0CD-A3D0-40BD-9BC2-3A7D6FCF7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58049-61E0-4CD2-A079-F5725EEA8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356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56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 smtClean="0"/>
              <a:t/>
            </a:r>
            <a:br>
              <a:rPr lang="nl-NL" sz="1200" dirty="0" smtClean="0"/>
            </a:br>
            <a:endParaRPr lang="nl-NL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4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32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58049-61E0-4CD2-A079-F5725EEA82C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769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5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0DEFD-49AC-46BF-91F6-ABA2C59E3F3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8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5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U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58049-61E0-4CD2-A079-F5725EEA82CA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921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216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59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58049-61E0-4CD2-A079-F5725EEA8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809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25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514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131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8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DEFD-49AC-46BF-91F6-ABA2C59E3F39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60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58049-61E0-4CD2-A079-F5725EEA8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67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smtClean="0"/>
              <a:t/>
            </a:r>
            <a:br>
              <a:rPr lang="nl-NL" sz="1200" dirty="0" smtClean="0"/>
            </a:br>
            <a:r>
              <a:rPr lang="en-US" sz="1200" dirty="0" smtClean="0"/>
              <a:t>X Protect is 7 times more water resistant than </a:t>
            </a:r>
            <a:r>
              <a:rPr lang="en-US" sz="1200" dirty="0" err="1" smtClean="0"/>
              <a:t>Coreprotect</a:t>
            </a:r>
            <a:r>
              <a:rPr lang="en-US" sz="1200" dirty="0" smtClean="0"/>
              <a:t> because of the labyrinth structure which is used to keep water out of the reel. X-PROTECT can handle much more water pressure, which results in a very good protection of the inner reel parts.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0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smtClean="0"/>
              <a:t/>
            </a:r>
            <a:br>
              <a:rPr lang="nl-NL" sz="12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B0CD-A3D0-40BD-9BC2-3A7D6FCF71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0DEFD-49AC-46BF-91F6-ABA2C59E3F3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2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8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3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slide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3"/>
            <a:ext cx="12192000" cy="918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7" rIns="91392" bIns="45707" rtlCol="0" anchor="ctr"/>
          <a:lstStyle/>
          <a:p>
            <a:pPr marL="0" marR="0" lvl="0" indent="0" algn="ctr" defTabSz="91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nl-NL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513736" y="2126515"/>
            <a:ext cx="5280000" cy="4191736"/>
          </a:xfrm>
        </p:spPr>
        <p:txBody>
          <a:bodyPr anchor="t" anchorCtr="0"/>
          <a:lstStyle>
            <a:lvl1pPr>
              <a:buClr>
                <a:schemeClr val="accent1"/>
              </a:buClr>
              <a:buSzPct val="85000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 bIns="13497" anchor="ctr" anchorCtr="0"/>
          <a:lstStyle>
            <a:lvl1pPr algn="l">
              <a:defRPr sz="3067" b="1" cap="all" spc="2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9708" y="546620"/>
            <a:ext cx="10047333" cy="283773"/>
          </a:xfrm>
        </p:spPr>
        <p:txBody>
          <a:bodyPr lIns="64766" tIns="26993" rIns="80955"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69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38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7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4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16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85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547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10750822" y="770547"/>
            <a:ext cx="1442343" cy="299273"/>
            <a:chOff x="10681517" y="833321"/>
            <a:chExt cx="1516800" cy="31472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" name="Rechthoek 3"/>
            <p:cNvSpPr/>
            <p:nvPr userDrawn="1"/>
          </p:nvSpPr>
          <p:spPr>
            <a:xfrm>
              <a:off x="10681517" y="833321"/>
              <a:ext cx="1516800" cy="3147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nl-NL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grpSp>
          <p:nvGrpSpPr>
            <p:cNvPr id="13" name="Groep 1050"/>
            <p:cNvGrpSpPr/>
            <p:nvPr userDrawn="1"/>
          </p:nvGrpSpPr>
          <p:grpSpPr>
            <a:xfrm>
              <a:off x="10897166" y="911173"/>
              <a:ext cx="1123821" cy="155318"/>
              <a:chOff x="1474447" y="1605783"/>
              <a:chExt cx="3617915" cy="488950"/>
            </a:xfrm>
            <a:solidFill>
              <a:schemeClr val="bg1"/>
            </a:solidFill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474447" y="1605783"/>
                <a:ext cx="471487" cy="484189"/>
              </a:xfrm>
              <a:custGeom>
                <a:avLst/>
                <a:gdLst>
                  <a:gd name="T0" fmla="*/ 79 w 102"/>
                  <a:gd name="T1" fmla="*/ 39 h 105"/>
                  <a:gd name="T2" fmla="*/ 102 w 102"/>
                  <a:gd name="T3" fmla="*/ 62 h 105"/>
                  <a:gd name="T4" fmla="*/ 102 w 102"/>
                  <a:gd name="T5" fmla="*/ 82 h 105"/>
                  <a:gd name="T6" fmla="*/ 79 w 102"/>
                  <a:gd name="T7" fmla="*/ 105 h 105"/>
                  <a:gd name="T8" fmla="*/ 3 w 102"/>
                  <a:gd name="T9" fmla="*/ 105 h 105"/>
                  <a:gd name="T10" fmla="*/ 3 w 102"/>
                  <a:gd name="T11" fmla="*/ 88 h 105"/>
                  <a:gd name="T12" fmla="*/ 65 w 102"/>
                  <a:gd name="T13" fmla="*/ 88 h 105"/>
                  <a:gd name="T14" fmla="*/ 75 w 102"/>
                  <a:gd name="T15" fmla="*/ 79 h 105"/>
                  <a:gd name="T16" fmla="*/ 75 w 102"/>
                  <a:gd name="T17" fmla="*/ 75 h 105"/>
                  <a:gd name="T18" fmla="*/ 65 w 102"/>
                  <a:gd name="T19" fmla="*/ 66 h 105"/>
                  <a:gd name="T20" fmla="*/ 23 w 102"/>
                  <a:gd name="T21" fmla="*/ 66 h 105"/>
                  <a:gd name="T22" fmla="*/ 0 w 102"/>
                  <a:gd name="T23" fmla="*/ 43 h 105"/>
                  <a:gd name="T24" fmla="*/ 0 w 102"/>
                  <a:gd name="T25" fmla="*/ 23 h 105"/>
                  <a:gd name="T26" fmla="*/ 23 w 102"/>
                  <a:gd name="T27" fmla="*/ 0 h 105"/>
                  <a:gd name="T28" fmla="*/ 99 w 102"/>
                  <a:gd name="T29" fmla="*/ 0 h 105"/>
                  <a:gd name="T30" fmla="*/ 99 w 102"/>
                  <a:gd name="T31" fmla="*/ 17 h 105"/>
                  <a:gd name="T32" fmla="*/ 37 w 102"/>
                  <a:gd name="T33" fmla="*/ 17 h 105"/>
                  <a:gd name="T34" fmla="*/ 27 w 102"/>
                  <a:gd name="T35" fmla="*/ 26 h 105"/>
                  <a:gd name="T36" fmla="*/ 27 w 102"/>
                  <a:gd name="T37" fmla="*/ 30 h 105"/>
                  <a:gd name="T38" fmla="*/ 37 w 102"/>
                  <a:gd name="T39" fmla="*/ 39 h 105"/>
                  <a:gd name="T40" fmla="*/ 79 w 102"/>
                  <a:gd name="T41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" h="105">
                    <a:moveTo>
                      <a:pt x="79" y="39"/>
                    </a:moveTo>
                    <a:cubicBezTo>
                      <a:pt x="91" y="39"/>
                      <a:pt x="102" y="49"/>
                      <a:pt x="102" y="6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95"/>
                      <a:pt x="91" y="105"/>
                      <a:pt x="79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70" y="88"/>
                      <a:pt x="75" y="84"/>
                      <a:pt x="75" y="79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70"/>
                      <a:pt x="71" y="66"/>
                      <a:pt x="65" y="66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11" y="66"/>
                      <a:pt x="0" y="55"/>
                      <a:pt x="0" y="4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2" y="17"/>
                      <a:pt x="27" y="21"/>
                      <a:pt x="27" y="26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5"/>
                      <a:pt x="32" y="39"/>
                      <a:pt x="37" y="39"/>
                    </a:cubicBezTo>
                    <a:lnTo>
                      <a:pt x="79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028486" y="1605783"/>
                <a:ext cx="457200" cy="488950"/>
              </a:xfrm>
              <a:custGeom>
                <a:avLst/>
                <a:gdLst>
                  <a:gd name="T0" fmla="*/ 79 w 288"/>
                  <a:gd name="T1" fmla="*/ 238 h 308"/>
                  <a:gd name="T2" fmla="*/ 207 w 288"/>
                  <a:gd name="T3" fmla="*/ 238 h 308"/>
                  <a:gd name="T4" fmla="*/ 207 w 288"/>
                  <a:gd name="T5" fmla="*/ 308 h 308"/>
                  <a:gd name="T6" fmla="*/ 288 w 288"/>
                  <a:gd name="T7" fmla="*/ 308 h 308"/>
                  <a:gd name="T8" fmla="*/ 288 w 288"/>
                  <a:gd name="T9" fmla="*/ 0 h 308"/>
                  <a:gd name="T10" fmla="*/ 207 w 288"/>
                  <a:gd name="T11" fmla="*/ 0 h 308"/>
                  <a:gd name="T12" fmla="*/ 207 w 288"/>
                  <a:gd name="T13" fmla="*/ 177 h 308"/>
                  <a:gd name="T14" fmla="*/ 79 w 288"/>
                  <a:gd name="T15" fmla="*/ 177 h 308"/>
                  <a:gd name="T16" fmla="*/ 79 w 288"/>
                  <a:gd name="T17" fmla="*/ 0 h 308"/>
                  <a:gd name="T18" fmla="*/ 0 w 288"/>
                  <a:gd name="T19" fmla="*/ 0 h 308"/>
                  <a:gd name="T20" fmla="*/ 0 w 288"/>
                  <a:gd name="T21" fmla="*/ 308 h 308"/>
                  <a:gd name="T22" fmla="*/ 79 w 288"/>
                  <a:gd name="T23" fmla="*/ 308 h 308"/>
                  <a:gd name="T24" fmla="*/ 79 w 288"/>
                  <a:gd name="T25" fmla="*/ 23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8">
                    <a:moveTo>
                      <a:pt x="79" y="238"/>
                    </a:moveTo>
                    <a:lnTo>
                      <a:pt x="207" y="238"/>
                    </a:lnTo>
                    <a:lnTo>
                      <a:pt x="207" y="308"/>
                    </a:lnTo>
                    <a:lnTo>
                      <a:pt x="288" y="308"/>
                    </a:lnTo>
                    <a:lnTo>
                      <a:pt x="288" y="0"/>
                    </a:lnTo>
                    <a:lnTo>
                      <a:pt x="207" y="0"/>
                    </a:lnTo>
                    <a:lnTo>
                      <a:pt x="207" y="177"/>
                    </a:lnTo>
                    <a:lnTo>
                      <a:pt x="79" y="177"/>
                    </a:lnTo>
                    <a:lnTo>
                      <a:pt x="79" y="0"/>
                    </a:lnTo>
                    <a:lnTo>
                      <a:pt x="0" y="0"/>
                    </a:lnTo>
                    <a:lnTo>
                      <a:pt x="0" y="308"/>
                    </a:lnTo>
                    <a:lnTo>
                      <a:pt x="79" y="308"/>
                    </a:lnTo>
                    <a:lnTo>
                      <a:pt x="79" y="2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592047" y="1605783"/>
                <a:ext cx="139699" cy="4889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838111" y="1605783"/>
                <a:ext cx="631827" cy="488950"/>
              </a:xfrm>
              <a:custGeom>
                <a:avLst/>
                <a:gdLst>
                  <a:gd name="T0" fmla="*/ 114 w 137"/>
                  <a:gd name="T1" fmla="*/ 0 h 106"/>
                  <a:gd name="T2" fmla="*/ 137 w 137"/>
                  <a:gd name="T3" fmla="*/ 23 h 106"/>
                  <a:gd name="T4" fmla="*/ 137 w 137"/>
                  <a:gd name="T5" fmla="*/ 106 h 106"/>
                  <a:gd name="T6" fmla="*/ 107 w 137"/>
                  <a:gd name="T7" fmla="*/ 106 h 106"/>
                  <a:gd name="T8" fmla="*/ 107 w 137"/>
                  <a:gd name="T9" fmla="*/ 26 h 106"/>
                  <a:gd name="T10" fmla="*/ 97 w 137"/>
                  <a:gd name="T11" fmla="*/ 17 h 106"/>
                  <a:gd name="T12" fmla="*/ 84 w 137"/>
                  <a:gd name="T13" fmla="*/ 17 h 106"/>
                  <a:gd name="T14" fmla="*/ 84 w 137"/>
                  <a:gd name="T15" fmla="*/ 106 h 106"/>
                  <a:gd name="T16" fmla="*/ 54 w 137"/>
                  <a:gd name="T17" fmla="*/ 106 h 106"/>
                  <a:gd name="T18" fmla="*/ 54 w 137"/>
                  <a:gd name="T19" fmla="*/ 17 h 106"/>
                  <a:gd name="T20" fmla="*/ 30 w 137"/>
                  <a:gd name="T21" fmla="*/ 17 h 106"/>
                  <a:gd name="T22" fmla="*/ 30 w 137"/>
                  <a:gd name="T23" fmla="*/ 106 h 106"/>
                  <a:gd name="T24" fmla="*/ 0 w 137"/>
                  <a:gd name="T25" fmla="*/ 106 h 106"/>
                  <a:gd name="T26" fmla="*/ 0 w 137"/>
                  <a:gd name="T27" fmla="*/ 0 h 106"/>
                  <a:gd name="T28" fmla="*/ 114 w 137"/>
                  <a:gd name="T2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106">
                    <a:moveTo>
                      <a:pt x="114" y="0"/>
                    </a:moveTo>
                    <a:cubicBezTo>
                      <a:pt x="126" y="0"/>
                      <a:pt x="137" y="10"/>
                      <a:pt x="137" y="23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07" y="106"/>
                      <a:pt x="107" y="106"/>
                      <a:pt x="107" y="106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7" y="21"/>
                      <a:pt x="103" y="17"/>
                      <a:pt x="97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54" y="106"/>
                      <a:pt x="54" y="106"/>
                      <a:pt x="54" y="10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4103350" y="1605783"/>
                <a:ext cx="457200" cy="488950"/>
              </a:xfrm>
              <a:custGeom>
                <a:avLst/>
                <a:gdLst>
                  <a:gd name="T0" fmla="*/ 76 w 99"/>
                  <a:gd name="T1" fmla="*/ 0 h 106"/>
                  <a:gd name="T2" fmla="*/ 99 w 99"/>
                  <a:gd name="T3" fmla="*/ 23 h 106"/>
                  <a:gd name="T4" fmla="*/ 99 w 99"/>
                  <a:gd name="T5" fmla="*/ 106 h 106"/>
                  <a:gd name="T6" fmla="*/ 69 w 99"/>
                  <a:gd name="T7" fmla="*/ 106 h 106"/>
                  <a:gd name="T8" fmla="*/ 69 w 99"/>
                  <a:gd name="T9" fmla="*/ 26 h 106"/>
                  <a:gd name="T10" fmla="*/ 60 w 99"/>
                  <a:gd name="T11" fmla="*/ 17 h 106"/>
                  <a:gd name="T12" fmla="*/ 30 w 99"/>
                  <a:gd name="T13" fmla="*/ 17 h 106"/>
                  <a:gd name="T14" fmla="*/ 30 w 99"/>
                  <a:gd name="T15" fmla="*/ 106 h 106"/>
                  <a:gd name="T16" fmla="*/ 0 w 99"/>
                  <a:gd name="T17" fmla="*/ 106 h 106"/>
                  <a:gd name="T18" fmla="*/ 0 w 99"/>
                  <a:gd name="T19" fmla="*/ 0 h 106"/>
                  <a:gd name="T20" fmla="*/ 76 w 99"/>
                  <a:gd name="T21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06">
                    <a:moveTo>
                      <a:pt x="76" y="0"/>
                    </a:moveTo>
                    <a:cubicBezTo>
                      <a:pt x="89" y="0"/>
                      <a:pt x="99" y="10"/>
                      <a:pt x="99" y="23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544548" y="1605783"/>
                <a:ext cx="485777" cy="488950"/>
              </a:xfrm>
              <a:custGeom>
                <a:avLst/>
                <a:gdLst>
                  <a:gd name="T0" fmla="*/ 30 w 105"/>
                  <a:gd name="T1" fmla="*/ 61 h 106"/>
                  <a:gd name="T2" fmla="*/ 74 w 105"/>
                  <a:gd name="T3" fmla="*/ 61 h 106"/>
                  <a:gd name="T4" fmla="*/ 74 w 105"/>
                  <a:gd name="T5" fmla="*/ 26 h 106"/>
                  <a:gd name="T6" fmla="*/ 65 w 105"/>
                  <a:gd name="T7" fmla="*/ 17 h 106"/>
                  <a:gd name="T8" fmla="*/ 40 w 105"/>
                  <a:gd name="T9" fmla="*/ 17 h 106"/>
                  <a:gd name="T10" fmla="*/ 30 w 105"/>
                  <a:gd name="T11" fmla="*/ 26 h 106"/>
                  <a:gd name="T12" fmla="*/ 30 w 105"/>
                  <a:gd name="T13" fmla="*/ 106 h 106"/>
                  <a:gd name="T14" fmla="*/ 1 w 105"/>
                  <a:gd name="T15" fmla="*/ 106 h 106"/>
                  <a:gd name="T16" fmla="*/ 0 w 105"/>
                  <a:gd name="T17" fmla="*/ 23 h 106"/>
                  <a:gd name="T18" fmla="*/ 23 w 105"/>
                  <a:gd name="T19" fmla="*/ 0 h 106"/>
                  <a:gd name="T20" fmla="*/ 82 w 105"/>
                  <a:gd name="T21" fmla="*/ 0 h 106"/>
                  <a:gd name="T22" fmla="*/ 105 w 105"/>
                  <a:gd name="T23" fmla="*/ 23 h 106"/>
                  <a:gd name="T24" fmla="*/ 105 w 105"/>
                  <a:gd name="T25" fmla="*/ 106 h 106"/>
                  <a:gd name="T26" fmla="*/ 75 w 105"/>
                  <a:gd name="T27" fmla="*/ 106 h 106"/>
                  <a:gd name="T28" fmla="*/ 75 w 105"/>
                  <a:gd name="T29" fmla="*/ 82 h 106"/>
                  <a:gd name="T30" fmla="*/ 30 w 105"/>
                  <a:gd name="T31" fmla="*/ 82 h 106"/>
                  <a:gd name="T32" fmla="*/ 30 w 105"/>
                  <a:gd name="T33" fmla="*/ 6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06">
                    <a:moveTo>
                      <a:pt x="30" y="61"/>
                    </a:move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1"/>
                      <a:pt x="70" y="17"/>
                      <a:pt x="65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5" y="17"/>
                      <a:pt x="30" y="21"/>
                      <a:pt x="30" y="2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4" y="0"/>
                      <a:pt x="105" y="10"/>
                      <a:pt x="105" y="23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30" y="82"/>
                      <a:pt x="30" y="82"/>
                      <a:pt x="30" y="82"/>
                    </a:cubicBezTo>
                    <a:lnTo>
                      <a:pt x="3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635162" y="1605783"/>
                <a:ext cx="457200" cy="488950"/>
              </a:xfrm>
              <a:custGeom>
                <a:avLst/>
                <a:gdLst>
                  <a:gd name="T0" fmla="*/ 50 w 99"/>
                  <a:gd name="T1" fmla="*/ 88 h 106"/>
                  <a:gd name="T2" fmla="*/ 60 w 99"/>
                  <a:gd name="T3" fmla="*/ 88 h 106"/>
                  <a:gd name="T4" fmla="*/ 69 w 99"/>
                  <a:gd name="T5" fmla="*/ 79 h 106"/>
                  <a:gd name="T6" fmla="*/ 69 w 99"/>
                  <a:gd name="T7" fmla="*/ 26 h 106"/>
                  <a:gd name="T8" fmla="*/ 60 w 99"/>
                  <a:gd name="T9" fmla="*/ 17 h 106"/>
                  <a:gd name="T10" fmla="*/ 39 w 99"/>
                  <a:gd name="T11" fmla="*/ 17 h 106"/>
                  <a:gd name="T12" fmla="*/ 30 w 99"/>
                  <a:gd name="T13" fmla="*/ 26 h 106"/>
                  <a:gd name="T14" fmla="*/ 30 w 99"/>
                  <a:gd name="T15" fmla="*/ 79 h 106"/>
                  <a:gd name="T16" fmla="*/ 39 w 99"/>
                  <a:gd name="T17" fmla="*/ 88 h 106"/>
                  <a:gd name="T18" fmla="*/ 50 w 99"/>
                  <a:gd name="T19" fmla="*/ 88 h 106"/>
                  <a:gd name="T20" fmla="*/ 50 w 99"/>
                  <a:gd name="T21" fmla="*/ 106 h 106"/>
                  <a:gd name="T22" fmla="*/ 23 w 99"/>
                  <a:gd name="T23" fmla="*/ 106 h 106"/>
                  <a:gd name="T24" fmla="*/ 0 w 99"/>
                  <a:gd name="T25" fmla="*/ 83 h 106"/>
                  <a:gd name="T26" fmla="*/ 0 w 99"/>
                  <a:gd name="T27" fmla="*/ 23 h 106"/>
                  <a:gd name="T28" fmla="*/ 23 w 99"/>
                  <a:gd name="T29" fmla="*/ 0 h 106"/>
                  <a:gd name="T30" fmla="*/ 76 w 99"/>
                  <a:gd name="T31" fmla="*/ 0 h 106"/>
                  <a:gd name="T32" fmla="*/ 99 w 99"/>
                  <a:gd name="T33" fmla="*/ 23 h 106"/>
                  <a:gd name="T34" fmla="*/ 99 w 99"/>
                  <a:gd name="T35" fmla="*/ 83 h 106"/>
                  <a:gd name="T36" fmla="*/ 76 w 99"/>
                  <a:gd name="T37" fmla="*/ 106 h 106"/>
                  <a:gd name="T38" fmla="*/ 50 w 99"/>
                  <a:gd name="T39" fmla="*/ 106 h 106"/>
                  <a:gd name="T40" fmla="*/ 50 w 99"/>
                  <a:gd name="T41" fmla="*/ 8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106">
                    <a:moveTo>
                      <a:pt x="5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5" y="88"/>
                      <a:pt x="69" y="84"/>
                      <a:pt x="69" y="79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4" y="17"/>
                      <a:pt x="30" y="21"/>
                      <a:pt x="30" y="26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84"/>
                      <a:pt x="34" y="88"/>
                      <a:pt x="3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0" y="106"/>
                      <a:pt x="0" y="95"/>
                      <a:pt x="0" y="8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99" y="10"/>
                      <a:pt x="99" y="23"/>
                    </a:cubicBezTo>
                    <a:cubicBezTo>
                      <a:pt x="99" y="83"/>
                      <a:pt x="99" y="83"/>
                      <a:pt x="99" y="83"/>
                    </a:cubicBezTo>
                    <a:cubicBezTo>
                      <a:pt x="99" y="95"/>
                      <a:pt x="89" y="106"/>
                      <a:pt x="76" y="106"/>
                    </a:cubicBezTo>
                    <a:cubicBezTo>
                      <a:pt x="50" y="106"/>
                      <a:pt x="50" y="106"/>
                      <a:pt x="50" y="106"/>
                    </a:cubicBezTo>
                    <a:lnTo>
                      <a:pt x="5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Tijdelijke aanduiding voor tekst 6"/>
          <p:cNvSpPr>
            <a:spLocks noGrp="1"/>
          </p:cNvSpPr>
          <p:nvPr>
            <p:ph type="body" sz="quarter" idx="17"/>
          </p:nvPr>
        </p:nvSpPr>
        <p:spPr>
          <a:xfrm>
            <a:off x="513736" y="1598316"/>
            <a:ext cx="5280000" cy="47926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accent1"/>
                </a:solidFill>
              </a:defRPr>
            </a:lvl1pPr>
            <a:lvl2pPr marL="715181" indent="0">
              <a:buNone/>
              <a:defRPr b="1">
                <a:solidFill>
                  <a:schemeClr val="accent1"/>
                </a:solidFill>
              </a:defRPr>
            </a:lvl2pPr>
            <a:lvl3pPr marL="1434596" indent="0">
              <a:buNone/>
              <a:defRPr b="1">
                <a:solidFill>
                  <a:schemeClr val="accent1"/>
                </a:solidFill>
              </a:defRPr>
            </a:lvl3pPr>
            <a:lvl4pPr marL="2149786" indent="0">
              <a:buNone/>
              <a:defRPr b="1">
                <a:solidFill>
                  <a:schemeClr val="accent1"/>
                </a:solidFill>
              </a:defRPr>
            </a:lvl4pPr>
            <a:lvl5pPr marL="2869192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  <a:endParaRPr lang="nl-NL"/>
          </a:p>
        </p:txBody>
      </p:sp>
      <p:sp>
        <p:nvSpPr>
          <p:cNvPr id="25" name="Tijdelijke aanduiding voor afbeelding 7"/>
          <p:cNvSpPr>
            <a:spLocks noGrp="1" noChangeAspect="1"/>
          </p:cNvSpPr>
          <p:nvPr>
            <p:ph type="pic" sz="quarter" idx="23"/>
          </p:nvPr>
        </p:nvSpPr>
        <p:spPr>
          <a:xfrm>
            <a:off x="9341017" y="4157349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afbeelding 7"/>
          <p:cNvSpPr>
            <a:spLocks noGrp="1" noChangeAspect="1"/>
          </p:cNvSpPr>
          <p:nvPr>
            <p:ph type="pic" sz="quarter" idx="24"/>
          </p:nvPr>
        </p:nvSpPr>
        <p:spPr>
          <a:xfrm>
            <a:off x="6302267" y="4157349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27" name="Tijdelijke aanduiding voor afbeelding 7"/>
          <p:cNvSpPr>
            <a:spLocks noGrp="1" noChangeAspect="1"/>
          </p:cNvSpPr>
          <p:nvPr>
            <p:ph type="pic" sz="quarter" idx="25"/>
          </p:nvPr>
        </p:nvSpPr>
        <p:spPr>
          <a:xfrm>
            <a:off x="9341017" y="1700826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28" name="Tijdelijke aanduiding voor afbeelding 7"/>
          <p:cNvSpPr>
            <a:spLocks noGrp="1" noChangeAspect="1"/>
          </p:cNvSpPr>
          <p:nvPr>
            <p:ph type="pic" sz="quarter" idx="26"/>
          </p:nvPr>
        </p:nvSpPr>
        <p:spPr>
          <a:xfrm>
            <a:off x="6302267" y="1700826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defTabSz="910089"/>
            <a:r>
              <a:rPr lang="nl-NL" smtClean="0"/>
              <a:t>DD-MM-YYYY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defTabSz="910089"/>
            <a:r>
              <a:rPr kumimoji="1" lang="nl-NL" smtClean="0">
                <a:solidFill>
                  <a:prstClr val="black">
                    <a:tint val="75000"/>
                  </a:prstClr>
                </a:solidFill>
              </a:rPr>
              <a:t>FOOTER TEXT</a:t>
            </a:r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‹#›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5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slide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887"/>
          <a:stretch/>
        </p:blipFill>
        <p:spPr>
          <a:xfrm>
            <a:off x="0" y="3"/>
            <a:ext cx="12192000" cy="6591300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3"/>
            <a:ext cx="12192000" cy="918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7" rIns="91392" bIns="45707" rtlCol="0" anchor="ctr"/>
          <a:lstStyle/>
          <a:p>
            <a:pPr marL="0" marR="0" lvl="0" indent="0" algn="ctr" defTabSz="910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nl-NL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513736" y="2126515"/>
            <a:ext cx="5280000" cy="4191736"/>
          </a:xfrm>
        </p:spPr>
        <p:txBody>
          <a:bodyPr anchor="t" anchorCtr="0"/>
          <a:lstStyle>
            <a:lvl1pPr>
              <a:buClr>
                <a:schemeClr val="accent1"/>
              </a:buClr>
              <a:buSzPct val="85000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 bIns="13497" anchor="ctr" anchorCtr="0"/>
          <a:lstStyle>
            <a:lvl1pPr algn="l">
              <a:defRPr sz="3067" b="1" cap="all" spc="2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9708" y="546620"/>
            <a:ext cx="10047333" cy="283773"/>
          </a:xfrm>
        </p:spPr>
        <p:txBody>
          <a:bodyPr lIns="64766" tIns="26993" rIns="80955"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69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38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7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4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16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85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547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10750822" y="770547"/>
            <a:ext cx="1442343" cy="299273"/>
            <a:chOff x="10681517" y="833321"/>
            <a:chExt cx="1516800" cy="31472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" name="Rechthoek 3"/>
            <p:cNvSpPr/>
            <p:nvPr userDrawn="1"/>
          </p:nvSpPr>
          <p:spPr>
            <a:xfrm>
              <a:off x="10681517" y="833321"/>
              <a:ext cx="1516800" cy="3147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nl-NL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ep 1050"/>
            <p:cNvGrpSpPr/>
            <p:nvPr userDrawn="1"/>
          </p:nvGrpSpPr>
          <p:grpSpPr>
            <a:xfrm>
              <a:off x="10897166" y="911173"/>
              <a:ext cx="1123821" cy="155318"/>
              <a:chOff x="1474447" y="1605783"/>
              <a:chExt cx="3617915" cy="488950"/>
            </a:xfrm>
            <a:solidFill>
              <a:schemeClr val="bg1"/>
            </a:solidFill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474447" y="1605783"/>
                <a:ext cx="471487" cy="484189"/>
              </a:xfrm>
              <a:custGeom>
                <a:avLst/>
                <a:gdLst>
                  <a:gd name="T0" fmla="*/ 79 w 102"/>
                  <a:gd name="T1" fmla="*/ 39 h 105"/>
                  <a:gd name="T2" fmla="*/ 102 w 102"/>
                  <a:gd name="T3" fmla="*/ 62 h 105"/>
                  <a:gd name="T4" fmla="*/ 102 w 102"/>
                  <a:gd name="T5" fmla="*/ 82 h 105"/>
                  <a:gd name="T6" fmla="*/ 79 w 102"/>
                  <a:gd name="T7" fmla="*/ 105 h 105"/>
                  <a:gd name="T8" fmla="*/ 3 w 102"/>
                  <a:gd name="T9" fmla="*/ 105 h 105"/>
                  <a:gd name="T10" fmla="*/ 3 w 102"/>
                  <a:gd name="T11" fmla="*/ 88 h 105"/>
                  <a:gd name="T12" fmla="*/ 65 w 102"/>
                  <a:gd name="T13" fmla="*/ 88 h 105"/>
                  <a:gd name="T14" fmla="*/ 75 w 102"/>
                  <a:gd name="T15" fmla="*/ 79 h 105"/>
                  <a:gd name="T16" fmla="*/ 75 w 102"/>
                  <a:gd name="T17" fmla="*/ 75 h 105"/>
                  <a:gd name="T18" fmla="*/ 65 w 102"/>
                  <a:gd name="T19" fmla="*/ 66 h 105"/>
                  <a:gd name="T20" fmla="*/ 23 w 102"/>
                  <a:gd name="T21" fmla="*/ 66 h 105"/>
                  <a:gd name="T22" fmla="*/ 0 w 102"/>
                  <a:gd name="T23" fmla="*/ 43 h 105"/>
                  <a:gd name="T24" fmla="*/ 0 w 102"/>
                  <a:gd name="T25" fmla="*/ 23 h 105"/>
                  <a:gd name="T26" fmla="*/ 23 w 102"/>
                  <a:gd name="T27" fmla="*/ 0 h 105"/>
                  <a:gd name="T28" fmla="*/ 99 w 102"/>
                  <a:gd name="T29" fmla="*/ 0 h 105"/>
                  <a:gd name="T30" fmla="*/ 99 w 102"/>
                  <a:gd name="T31" fmla="*/ 17 h 105"/>
                  <a:gd name="T32" fmla="*/ 37 w 102"/>
                  <a:gd name="T33" fmla="*/ 17 h 105"/>
                  <a:gd name="T34" fmla="*/ 27 w 102"/>
                  <a:gd name="T35" fmla="*/ 26 h 105"/>
                  <a:gd name="T36" fmla="*/ 27 w 102"/>
                  <a:gd name="T37" fmla="*/ 30 h 105"/>
                  <a:gd name="T38" fmla="*/ 37 w 102"/>
                  <a:gd name="T39" fmla="*/ 39 h 105"/>
                  <a:gd name="T40" fmla="*/ 79 w 102"/>
                  <a:gd name="T41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" h="105">
                    <a:moveTo>
                      <a:pt x="79" y="39"/>
                    </a:moveTo>
                    <a:cubicBezTo>
                      <a:pt x="91" y="39"/>
                      <a:pt x="102" y="49"/>
                      <a:pt x="102" y="6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95"/>
                      <a:pt x="91" y="105"/>
                      <a:pt x="79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70" y="88"/>
                      <a:pt x="75" y="84"/>
                      <a:pt x="75" y="79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70"/>
                      <a:pt x="71" y="66"/>
                      <a:pt x="65" y="66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11" y="66"/>
                      <a:pt x="0" y="55"/>
                      <a:pt x="0" y="4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2" y="17"/>
                      <a:pt x="27" y="21"/>
                      <a:pt x="27" y="26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5"/>
                      <a:pt x="32" y="39"/>
                      <a:pt x="37" y="39"/>
                    </a:cubicBezTo>
                    <a:lnTo>
                      <a:pt x="79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028486" y="1605783"/>
                <a:ext cx="457200" cy="488950"/>
              </a:xfrm>
              <a:custGeom>
                <a:avLst/>
                <a:gdLst>
                  <a:gd name="T0" fmla="*/ 79 w 288"/>
                  <a:gd name="T1" fmla="*/ 238 h 308"/>
                  <a:gd name="T2" fmla="*/ 207 w 288"/>
                  <a:gd name="T3" fmla="*/ 238 h 308"/>
                  <a:gd name="T4" fmla="*/ 207 w 288"/>
                  <a:gd name="T5" fmla="*/ 308 h 308"/>
                  <a:gd name="T6" fmla="*/ 288 w 288"/>
                  <a:gd name="T7" fmla="*/ 308 h 308"/>
                  <a:gd name="T8" fmla="*/ 288 w 288"/>
                  <a:gd name="T9" fmla="*/ 0 h 308"/>
                  <a:gd name="T10" fmla="*/ 207 w 288"/>
                  <a:gd name="T11" fmla="*/ 0 h 308"/>
                  <a:gd name="T12" fmla="*/ 207 w 288"/>
                  <a:gd name="T13" fmla="*/ 177 h 308"/>
                  <a:gd name="T14" fmla="*/ 79 w 288"/>
                  <a:gd name="T15" fmla="*/ 177 h 308"/>
                  <a:gd name="T16" fmla="*/ 79 w 288"/>
                  <a:gd name="T17" fmla="*/ 0 h 308"/>
                  <a:gd name="T18" fmla="*/ 0 w 288"/>
                  <a:gd name="T19" fmla="*/ 0 h 308"/>
                  <a:gd name="T20" fmla="*/ 0 w 288"/>
                  <a:gd name="T21" fmla="*/ 308 h 308"/>
                  <a:gd name="T22" fmla="*/ 79 w 288"/>
                  <a:gd name="T23" fmla="*/ 308 h 308"/>
                  <a:gd name="T24" fmla="*/ 79 w 288"/>
                  <a:gd name="T25" fmla="*/ 23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8">
                    <a:moveTo>
                      <a:pt x="79" y="238"/>
                    </a:moveTo>
                    <a:lnTo>
                      <a:pt x="207" y="238"/>
                    </a:lnTo>
                    <a:lnTo>
                      <a:pt x="207" y="308"/>
                    </a:lnTo>
                    <a:lnTo>
                      <a:pt x="288" y="308"/>
                    </a:lnTo>
                    <a:lnTo>
                      <a:pt x="288" y="0"/>
                    </a:lnTo>
                    <a:lnTo>
                      <a:pt x="207" y="0"/>
                    </a:lnTo>
                    <a:lnTo>
                      <a:pt x="207" y="177"/>
                    </a:lnTo>
                    <a:lnTo>
                      <a:pt x="79" y="177"/>
                    </a:lnTo>
                    <a:lnTo>
                      <a:pt x="79" y="0"/>
                    </a:lnTo>
                    <a:lnTo>
                      <a:pt x="0" y="0"/>
                    </a:lnTo>
                    <a:lnTo>
                      <a:pt x="0" y="308"/>
                    </a:lnTo>
                    <a:lnTo>
                      <a:pt x="79" y="308"/>
                    </a:lnTo>
                    <a:lnTo>
                      <a:pt x="79" y="2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592047" y="1605783"/>
                <a:ext cx="139699" cy="4889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838111" y="1605783"/>
                <a:ext cx="631827" cy="488950"/>
              </a:xfrm>
              <a:custGeom>
                <a:avLst/>
                <a:gdLst>
                  <a:gd name="T0" fmla="*/ 114 w 137"/>
                  <a:gd name="T1" fmla="*/ 0 h 106"/>
                  <a:gd name="T2" fmla="*/ 137 w 137"/>
                  <a:gd name="T3" fmla="*/ 23 h 106"/>
                  <a:gd name="T4" fmla="*/ 137 w 137"/>
                  <a:gd name="T5" fmla="*/ 106 h 106"/>
                  <a:gd name="T6" fmla="*/ 107 w 137"/>
                  <a:gd name="T7" fmla="*/ 106 h 106"/>
                  <a:gd name="T8" fmla="*/ 107 w 137"/>
                  <a:gd name="T9" fmla="*/ 26 h 106"/>
                  <a:gd name="T10" fmla="*/ 97 w 137"/>
                  <a:gd name="T11" fmla="*/ 17 h 106"/>
                  <a:gd name="T12" fmla="*/ 84 w 137"/>
                  <a:gd name="T13" fmla="*/ 17 h 106"/>
                  <a:gd name="T14" fmla="*/ 84 w 137"/>
                  <a:gd name="T15" fmla="*/ 106 h 106"/>
                  <a:gd name="T16" fmla="*/ 54 w 137"/>
                  <a:gd name="T17" fmla="*/ 106 h 106"/>
                  <a:gd name="T18" fmla="*/ 54 w 137"/>
                  <a:gd name="T19" fmla="*/ 17 h 106"/>
                  <a:gd name="T20" fmla="*/ 30 w 137"/>
                  <a:gd name="T21" fmla="*/ 17 h 106"/>
                  <a:gd name="T22" fmla="*/ 30 w 137"/>
                  <a:gd name="T23" fmla="*/ 106 h 106"/>
                  <a:gd name="T24" fmla="*/ 0 w 137"/>
                  <a:gd name="T25" fmla="*/ 106 h 106"/>
                  <a:gd name="T26" fmla="*/ 0 w 137"/>
                  <a:gd name="T27" fmla="*/ 0 h 106"/>
                  <a:gd name="T28" fmla="*/ 114 w 137"/>
                  <a:gd name="T2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106">
                    <a:moveTo>
                      <a:pt x="114" y="0"/>
                    </a:moveTo>
                    <a:cubicBezTo>
                      <a:pt x="126" y="0"/>
                      <a:pt x="137" y="10"/>
                      <a:pt x="137" y="23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07" y="106"/>
                      <a:pt x="107" y="106"/>
                      <a:pt x="107" y="106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7" y="21"/>
                      <a:pt x="103" y="17"/>
                      <a:pt x="97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54" y="106"/>
                      <a:pt x="54" y="106"/>
                      <a:pt x="54" y="10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4103350" y="1605783"/>
                <a:ext cx="457200" cy="488950"/>
              </a:xfrm>
              <a:custGeom>
                <a:avLst/>
                <a:gdLst>
                  <a:gd name="T0" fmla="*/ 76 w 99"/>
                  <a:gd name="T1" fmla="*/ 0 h 106"/>
                  <a:gd name="T2" fmla="*/ 99 w 99"/>
                  <a:gd name="T3" fmla="*/ 23 h 106"/>
                  <a:gd name="T4" fmla="*/ 99 w 99"/>
                  <a:gd name="T5" fmla="*/ 106 h 106"/>
                  <a:gd name="T6" fmla="*/ 69 w 99"/>
                  <a:gd name="T7" fmla="*/ 106 h 106"/>
                  <a:gd name="T8" fmla="*/ 69 w 99"/>
                  <a:gd name="T9" fmla="*/ 26 h 106"/>
                  <a:gd name="T10" fmla="*/ 60 w 99"/>
                  <a:gd name="T11" fmla="*/ 17 h 106"/>
                  <a:gd name="T12" fmla="*/ 30 w 99"/>
                  <a:gd name="T13" fmla="*/ 17 h 106"/>
                  <a:gd name="T14" fmla="*/ 30 w 99"/>
                  <a:gd name="T15" fmla="*/ 106 h 106"/>
                  <a:gd name="T16" fmla="*/ 0 w 99"/>
                  <a:gd name="T17" fmla="*/ 106 h 106"/>
                  <a:gd name="T18" fmla="*/ 0 w 99"/>
                  <a:gd name="T19" fmla="*/ 0 h 106"/>
                  <a:gd name="T20" fmla="*/ 76 w 99"/>
                  <a:gd name="T21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06">
                    <a:moveTo>
                      <a:pt x="76" y="0"/>
                    </a:moveTo>
                    <a:cubicBezTo>
                      <a:pt x="89" y="0"/>
                      <a:pt x="99" y="10"/>
                      <a:pt x="99" y="23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544548" y="1605783"/>
                <a:ext cx="485777" cy="488950"/>
              </a:xfrm>
              <a:custGeom>
                <a:avLst/>
                <a:gdLst>
                  <a:gd name="T0" fmla="*/ 30 w 105"/>
                  <a:gd name="T1" fmla="*/ 61 h 106"/>
                  <a:gd name="T2" fmla="*/ 74 w 105"/>
                  <a:gd name="T3" fmla="*/ 61 h 106"/>
                  <a:gd name="T4" fmla="*/ 74 w 105"/>
                  <a:gd name="T5" fmla="*/ 26 h 106"/>
                  <a:gd name="T6" fmla="*/ 65 w 105"/>
                  <a:gd name="T7" fmla="*/ 17 h 106"/>
                  <a:gd name="T8" fmla="*/ 40 w 105"/>
                  <a:gd name="T9" fmla="*/ 17 h 106"/>
                  <a:gd name="T10" fmla="*/ 30 w 105"/>
                  <a:gd name="T11" fmla="*/ 26 h 106"/>
                  <a:gd name="T12" fmla="*/ 30 w 105"/>
                  <a:gd name="T13" fmla="*/ 106 h 106"/>
                  <a:gd name="T14" fmla="*/ 1 w 105"/>
                  <a:gd name="T15" fmla="*/ 106 h 106"/>
                  <a:gd name="T16" fmla="*/ 0 w 105"/>
                  <a:gd name="T17" fmla="*/ 23 h 106"/>
                  <a:gd name="T18" fmla="*/ 23 w 105"/>
                  <a:gd name="T19" fmla="*/ 0 h 106"/>
                  <a:gd name="T20" fmla="*/ 82 w 105"/>
                  <a:gd name="T21" fmla="*/ 0 h 106"/>
                  <a:gd name="T22" fmla="*/ 105 w 105"/>
                  <a:gd name="T23" fmla="*/ 23 h 106"/>
                  <a:gd name="T24" fmla="*/ 105 w 105"/>
                  <a:gd name="T25" fmla="*/ 106 h 106"/>
                  <a:gd name="T26" fmla="*/ 75 w 105"/>
                  <a:gd name="T27" fmla="*/ 106 h 106"/>
                  <a:gd name="T28" fmla="*/ 75 w 105"/>
                  <a:gd name="T29" fmla="*/ 82 h 106"/>
                  <a:gd name="T30" fmla="*/ 30 w 105"/>
                  <a:gd name="T31" fmla="*/ 82 h 106"/>
                  <a:gd name="T32" fmla="*/ 30 w 105"/>
                  <a:gd name="T33" fmla="*/ 6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06">
                    <a:moveTo>
                      <a:pt x="30" y="61"/>
                    </a:move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1"/>
                      <a:pt x="70" y="17"/>
                      <a:pt x="65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5" y="17"/>
                      <a:pt x="30" y="21"/>
                      <a:pt x="30" y="2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4" y="0"/>
                      <a:pt x="105" y="10"/>
                      <a:pt x="105" y="23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30" y="82"/>
                      <a:pt x="30" y="82"/>
                      <a:pt x="30" y="82"/>
                    </a:cubicBezTo>
                    <a:lnTo>
                      <a:pt x="3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635162" y="1605783"/>
                <a:ext cx="457200" cy="488950"/>
              </a:xfrm>
              <a:custGeom>
                <a:avLst/>
                <a:gdLst>
                  <a:gd name="T0" fmla="*/ 50 w 99"/>
                  <a:gd name="T1" fmla="*/ 88 h 106"/>
                  <a:gd name="T2" fmla="*/ 60 w 99"/>
                  <a:gd name="T3" fmla="*/ 88 h 106"/>
                  <a:gd name="T4" fmla="*/ 69 w 99"/>
                  <a:gd name="T5" fmla="*/ 79 h 106"/>
                  <a:gd name="T6" fmla="*/ 69 w 99"/>
                  <a:gd name="T7" fmla="*/ 26 h 106"/>
                  <a:gd name="T8" fmla="*/ 60 w 99"/>
                  <a:gd name="T9" fmla="*/ 17 h 106"/>
                  <a:gd name="T10" fmla="*/ 39 w 99"/>
                  <a:gd name="T11" fmla="*/ 17 h 106"/>
                  <a:gd name="T12" fmla="*/ 30 w 99"/>
                  <a:gd name="T13" fmla="*/ 26 h 106"/>
                  <a:gd name="T14" fmla="*/ 30 w 99"/>
                  <a:gd name="T15" fmla="*/ 79 h 106"/>
                  <a:gd name="T16" fmla="*/ 39 w 99"/>
                  <a:gd name="T17" fmla="*/ 88 h 106"/>
                  <a:gd name="T18" fmla="*/ 50 w 99"/>
                  <a:gd name="T19" fmla="*/ 88 h 106"/>
                  <a:gd name="T20" fmla="*/ 50 w 99"/>
                  <a:gd name="T21" fmla="*/ 106 h 106"/>
                  <a:gd name="T22" fmla="*/ 23 w 99"/>
                  <a:gd name="T23" fmla="*/ 106 h 106"/>
                  <a:gd name="T24" fmla="*/ 0 w 99"/>
                  <a:gd name="T25" fmla="*/ 83 h 106"/>
                  <a:gd name="T26" fmla="*/ 0 w 99"/>
                  <a:gd name="T27" fmla="*/ 23 h 106"/>
                  <a:gd name="T28" fmla="*/ 23 w 99"/>
                  <a:gd name="T29" fmla="*/ 0 h 106"/>
                  <a:gd name="T30" fmla="*/ 76 w 99"/>
                  <a:gd name="T31" fmla="*/ 0 h 106"/>
                  <a:gd name="T32" fmla="*/ 99 w 99"/>
                  <a:gd name="T33" fmla="*/ 23 h 106"/>
                  <a:gd name="T34" fmla="*/ 99 w 99"/>
                  <a:gd name="T35" fmla="*/ 83 h 106"/>
                  <a:gd name="T36" fmla="*/ 76 w 99"/>
                  <a:gd name="T37" fmla="*/ 106 h 106"/>
                  <a:gd name="T38" fmla="*/ 50 w 99"/>
                  <a:gd name="T39" fmla="*/ 106 h 106"/>
                  <a:gd name="T40" fmla="*/ 50 w 99"/>
                  <a:gd name="T41" fmla="*/ 8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106">
                    <a:moveTo>
                      <a:pt x="5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5" y="88"/>
                      <a:pt x="69" y="84"/>
                      <a:pt x="69" y="79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4" y="17"/>
                      <a:pt x="30" y="21"/>
                      <a:pt x="30" y="26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84"/>
                      <a:pt x="34" y="88"/>
                      <a:pt x="3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0" y="106"/>
                      <a:pt x="0" y="95"/>
                      <a:pt x="0" y="8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99" y="10"/>
                      <a:pt x="99" y="23"/>
                    </a:cubicBezTo>
                    <a:cubicBezTo>
                      <a:pt x="99" y="83"/>
                      <a:pt x="99" y="83"/>
                      <a:pt x="99" y="83"/>
                    </a:cubicBezTo>
                    <a:cubicBezTo>
                      <a:pt x="99" y="95"/>
                      <a:pt x="89" y="106"/>
                      <a:pt x="76" y="106"/>
                    </a:cubicBezTo>
                    <a:cubicBezTo>
                      <a:pt x="50" y="106"/>
                      <a:pt x="50" y="106"/>
                      <a:pt x="50" y="106"/>
                    </a:cubicBezTo>
                    <a:lnTo>
                      <a:pt x="5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Tijdelijke aanduiding voor tekst 6"/>
          <p:cNvSpPr>
            <a:spLocks noGrp="1"/>
          </p:cNvSpPr>
          <p:nvPr>
            <p:ph type="body" sz="quarter" idx="17"/>
          </p:nvPr>
        </p:nvSpPr>
        <p:spPr>
          <a:xfrm>
            <a:off x="513736" y="1598316"/>
            <a:ext cx="5280000" cy="47926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accent1"/>
                </a:solidFill>
              </a:defRPr>
            </a:lvl1pPr>
            <a:lvl2pPr marL="715181" indent="0">
              <a:buNone/>
              <a:defRPr b="1">
                <a:solidFill>
                  <a:schemeClr val="accent1"/>
                </a:solidFill>
              </a:defRPr>
            </a:lvl2pPr>
            <a:lvl3pPr marL="1434596" indent="0">
              <a:buNone/>
              <a:defRPr b="1">
                <a:solidFill>
                  <a:schemeClr val="accent1"/>
                </a:solidFill>
              </a:defRPr>
            </a:lvl3pPr>
            <a:lvl4pPr marL="2149786" indent="0">
              <a:buNone/>
              <a:defRPr b="1">
                <a:solidFill>
                  <a:schemeClr val="accent1"/>
                </a:solidFill>
              </a:defRPr>
            </a:lvl4pPr>
            <a:lvl5pPr marL="2869192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  <a:endParaRPr lang="nl-NL"/>
          </a:p>
        </p:txBody>
      </p:sp>
      <p:sp>
        <p:nvSpPr>
          <p:cNvPr id="25" name="Tijdelijke aanduiding voor afbeelding 7"/>
          <p:cNvSpPr>
            <a:spLocks noGrp="1" noChangeAspect="1"/>
          </p:cNvSpPr>
          <p:nvPr>
            <p:ph type="pic" sz="quarter" idx="18"/>
          </p:nvPr>
        </p:nvSpPr>
        <p:spPr>
          <a:xfrm>
            <a:off x="6302267" y="1703920"/>
            <a:ext cx="5726400" cy="2160000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/>
            </a:lvl1pPr>
          </a:lstStyle>
          <a:p>
            <a:endParaRPr lang="nl-NL"/>
          </a:p>
        </p:txBody>
      </p:sp>
      <p:sp>
        <p:nvSpPr>
          <p:cNvPr id="29" name="Tijdelijke aanduiding voor afbeelding 7"/>
          <p:cNvSpPr>
            <a:spLocks noGrp="1" noChangeAspect="1"/>
          </p:cNvSpPr>
          <p:nvPr>
            <p:ph type="pic" sz="quarter" idx="19"/>
          </p:nvPr>
        </p:nvSpPr>
        <p:spPr>
          <a:xfrm>
            <a:off x="9341017" y="4157349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/>
            </a:lvl1pPr>
          </a:lstStyle>
          <a:p>
            <a:endParaRPr lang="nl-NL"/>
          </a:p>
        </p:txBody>
      </p:sp>
      <p:sp>
        <p:nvSpPr>
          <p:cNvPr id="30" name="Tijdelijke aanduiding voor afbeelding 7"/>
          <p:cNvSpPr>
            <a:spLocks noGrp="1" noChangeAspect="1"/>
          </p:cNvSpPr>
          <p:nvPr>
            <p:ph type="pic" sz="quarter" idx="20"/>
          </p:nvPr>
        </p:nvSpPr>
        <p:spPr>
          <a:xfrm>
            <a:off x="6302267" y="4157349"/>
            <a:ext cx="2688000" cy="2160919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179942"/>
          <a:lstStyle>
            <a:lvl1pPr marL="0" indent="0" algn="r">
              <a:buNone/>
              <a:defRPr sz="1467"/>
            </a:lvl1pPr>
          </a:lstStyle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0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DD-MM-YYYY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ctr" defTabSz="910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FOOTER TEXT</a:t>
            </a:r>
            <a:endParaRPr kumimoji="1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0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B0AD5-B9FD-4B27-A185-660FD6B93B5D}" type="slidenum">
              <a:rPr kumimoji="1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00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6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3"/>
            <a:ext cx="12192000" cy="918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07" rIns="91392" bIns="45707" rtlCol="0" anchor="ctr"/>
          <a:lstStyle/>
          <a:p>
            <a:pPr algn="ctr" defTabSz="910044"/>
            <a:endParaRPr kumimoji="1" lang="nl-NL" sz="1867">
              <a:solidFill>
                <a:prstClr val="white"/>
              </a:solidFill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513737" y="1603748"/>
            <a:ext cx="11356531" cy="4714521"/>
          </a:xfrm>
        </p:spPr>
        <p:txBody>
          <a:bodyPr anchor="t" anchorCtr="0"/>
          <a:lstStyle>
            <a:lvl1pPr>
              <a:buClr>
                <a:schemeClr val="accent1"/>
              </a:buClr>
              <a:buSzPct val="85000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 bIns="13497" anchor="ctr" anchorCtr="0"/>
          <a:lstStyle>
            <a:lvl1pPr algn="l">
              <a:defRPr sz="3067" b="1" cap="all" spc="2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9708" y="546620"/>
            <a:ext cx="10047333" cy="283773"/>
          </a:xfrm>
        </p:spPr>
        <p:txBody>
          <a:bodyPr lIns="64766" tIns="26993" rIns="80955"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4569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38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7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4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16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85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547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grpSp>
        <p:nvGrpSpPr>
          <p:cNvPr id="9" name="Groep 8"/>
          <p:cNvGrpSpPr/>
          <p:nvPr userDrawn="1"/>
        </p:nvGrpSpPr>
        <p:grpSpPr>
          <a:xfrm>
            <a:off x="10750822" y="770547"/>
            <a:ext cx="1442343" cy="299273"/>
            <a:chOff x="10681517" y="833321"/>
            <a:chExt cx="1516800" cy="31472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" name="Rechthoek 3"/>
            <p:cNvSpPr/>
            <p:nvPr userDrawn="1"/>
          </p:nvSpPr>
          <p:spPr>
            <a:xfrm>
              <a:off x="10681517" y="833321"/>
              <a:ext cx="1516800" cy="3147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044"/>
              <a:endParaRPr kumimoji="1" lang="nl-NL" sz="1867">
                <a:solidFill>
                  <a:prstClr val="white"/>
                </a:solidFill>
              </a:endParaRPr>
            </a:p>
          </p:txBody>
        </p:sp>
        <p:grpSp>
          <p:nvGrpSpPr>
            <p:cNvPr id="13" name="Groep 1050"/>
            <p:cNvGrpSpPr/>
            <p:nvPr userDrawn="1"/>
          </p:nvGrpSpPr>
          <p:grpSpPr>
            <a:xfrm>
              <a:off x="10897166" y="911173"/>
              <a:ext cx="1123821" cy="155318"/>
              <a:chOff x="1474447" y="1605783"/>
              <a:chExt cx="3617915" cy="488950"/>
            </a:xfrm>
            <a:solidFill>
              <a:schemeClr val="bg1"/>
            </a:solidFill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474447" y="1605783"/>
                <a:ext cx="471487" cy="484189"/>
              </a:xfrm>
              <a:custGeom>
                <a:avLst/>
                <a:gdLst>
                  <a:gd name="T0" fmla="*/ 79 w 102"/>
                  <a:gd name="T1" fmla="*/ 39 h 105"/>
                  <a:gd name="T2" fmla="*/ 102 w 102"/>
                  <a:gd name="T3" fmla="*/ 62 h 105"/>
                  <a:gd name="T4" fmla="*/ 102 w 102"/>
                  <a:gd name="T5" fmla="*/ 82 h 105"/>
                  <a:gd name="T6" fmla="*/ 79 w 102"/>
                  <a:gd name="T7" fmla="*/ 105 h 105"/>
                  <a:gd name="T8" fmla="*/ 3 w 102"/>
                  <a:gd name="T9" fmla="*/ 105 h 105"/>
                  <a:gd name="T10" fmla="*/ 3 w 102"/>
                  <a:gd name="T11" fmla="*/ 88 h 105"/>
                  <a:gd name="T12" fmla="*/ 65 w 102"/>
                  <a:gd name="T13" fmla="*/ 88 h 105"/>
                  <a:gd name="T14" fmla="*/ 75 w 102"/>
                  <a:gd name="T15" fmla="*/ 79 h 105"/>
                  <a:gd name="T16" fmla="*/ 75 w 102"/>
                  <a:gd name="T17" fmla="*/ 75 h 105"/>
                  <a:gd name="T18" fmla="*/ 65 w 102"/>
                  <a:gd name="T19" fmla="*/ 66 h 105"/>
                  <a:gd name="T20" fmla="*/ 23 w 102"/>
                  <a:gd name="T21" fmla="*/ 66 h 105"/>
                  <a:gd name="T22" fmla="*/ 0 w 102"/>
                  <a:gd name="T23" fmla="*/ 43 h 105"/>
                  <a:gd name="T24" fmla="*/ 0 w 102"/>
                  <a:gd name="T25" fmla="*/ 23 h 105"/>
                  <a:gd name="T26" fmla="*/ 23 w 102"/>
                  <a:gd name="T27" fmla="*/ 0 h 105"/>
                  <a:gd name="T28" fmla="*/ 99 w 102"/>
                  <a:gd name="T29" fmla="*/ 0 h 105"/>
                  <a:gd name="T30" fmla="*/ 99 w 102"/>
                  <a:gd name="T31" fmla="*/ 17 h 105"/>
                  <a:gd name="T32" fmla="*/ 37 w 102"/>
                  <a:gd name="T33" fmla="*/ 17 h 105"/>
                  <a:gd name="T34" fmla="*/ 27 w 102"/>
                  <a:gd name="T35" fmla="*/ 26 h 105"/>
                  <a:gd name="T36" fmla="*/ 27 w 102"/>
                  <a:gd name="T37" fmla="*/ 30 h 105"/>
                  <a:gd name="T38" fmla="*/ 37 w 102"/>
                  <a:gd name="T39" fmla="*/ 39 h 105"/>
                  <a:gd name="T40" fmla="*/ 79 w 102"/>
                  <a:gd name="T41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" h="105">
                    <a:moveTo>
                      <a:pt x="79" y="39"/>
                    </a:moveTo>
                    <a:cubicBezTo>
                      <a:pt x="91" y="39"/>
                      <a:pt x="102" y="49"/>
                      <a:pt x="102" y="6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95"/>
                      <a:pt x="91" y="105"/>
                      <a:pt x="79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70" y="88"/>
                      <a:pt x="75" y="84"/>
                      <a:pt x="75" y="79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70"/>
                      <a:pt x="71" y="66"/>
                      <a:pt x="65" y="66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11" y="66"/>
                      <a:pt x="0" y="55"/>
                      <a:pt x="0" y="4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2" y="17"/>
                      <a:pt x="27" y="21"/>
                      <a:pt x="27" y="26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5"/>
                      <a:pt x="32" y="39"/>
                      <a:pt x="37" y="39"/>
                    </a:cubicBezTo>
                    <a:lnTo>
                      <a:pt x="79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028486" y="1605783"/>
                <a:ext cx="457200" cy="488950"/>
              </a:xfrm>
              <a:custGeom>
                <a:avLst/>
                <a:gdLst>
                  <a:gd name="T0" fmla="*/ 79 w 288"/>
                  <a:gd name="T1" fmla="*/ 238 h 308"/>
                  <a:gd name="T2" fmla="*/ 207 w 288"/>
                  <a:gd name="T3" fmla="*/ 238 h 308"/>
                  <a:gd name="T4" fmla="*/ 207 w 288"/>
                  <a:gd name="T5" fmla="*/ 308 h 308"/>
                  <a:gd name="T6" fmla="*/ 288 w 288"/>
                  <a:gd name="T7" fmla="*/ 308 h 308"/>
                  <a:gd name="T8" fmla="*/ 288 w 288"/>
                  <a:gd name="T9" fmla="*/ 0 h 308"/>
                  <a:gd name="T10" fmla="*/ 207 w 288"/>
                  <a:gd name="T11" fmla="*/ 0 h 308"/>
                  <a:gd name="T12" fmla="*/ 207 w 288"/>
                  <a:gd name="T13" fmla="*/ 177 h 308"/>
                  <a:gd name="T14" fmla="*/ 79 w 288"/>
                  <a:gd name="T15" fmla="*/ 177 h 308"/>
                  <a:gd name="T16" fmla="*/ 79 w 288"/>
                  <a:gd name="T17" fmla="*/ 0 h 308"/>
                  <a:gd name="T18" fmla="*/ 0 w 288"/>
                  <a:gd name="T19" fmla="*/ 0 h 308"/>
                  <a:gd name="T20" fmla="*/ 0 w 288"/>
                  <a:gd name="T21" fmla="*/ 308 h 308"/>
                  <a:gd name="T22" fmla="*/ 79 w 288"/>
                  <a:gd name="T23" fmla="*/ 308 h 308"/>
                  <a:gd name="T24" fmla="*/ 79 w 288"/>
                  <a:gd name="T25" fmla="*/ 23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8" h="308">
                    <a:moveTo>
                      <a:pt x="79" y="238"/>
                    </a:moveTo>
                    <a:lnTo>
                      <a:pt x="207" y="238"/>
                    </a:lnTo>
                    <a:lnTo>
                      <a:pt x="207" y="308"/>
                    </a:lnTo>
                    <a:lnTo>
                      <a:pt x="288" y="308"/>
                    </a:lnTo>
                    <a:lnTo>
                      <a:pt x="288" y="0"/>
                    </a:lnTo>
                    <a:lnTo>
                      <a:pt x="207" y="0"/>
                    </a:lnTo>
                    <a:lnTo>
                      <a:pt x="207" y="177"/>
                    </a:lnTo>
                    <a:lnTo>
                      <a:pt x="79" y="177"/>
                    </a:lnTo>
                    <a:lnTo>
                      <a:pt x="79" y="0"/>
                    </a:lnTo>
                    <a:lnTo>
                      <a:pt x="0" y="0"/>
                    </a:lnTo>
                    <a:lnTo>
                      <a:pt x="0" y="308"/>
                    </a:lnTo>
                    <a:lnTo>
                      <a:pt x="79" y="308"/>
                    </a:lnTo>
                    <a:lnTo>
                      <a:pt x="79" y="2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592047" y="1605783"/>
                <a:ext cx="139699" cy="4889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838111" y="1605783"/>
                <a:ext cx="631827" cy="488950"/>
              </a:xfrm>
              <a:custGeom>
                <a:avLst/>
                <a:gdLst>
                  <a:gd name="T0" fmla="*/ 114 w 137"/>
                  <a:gd name="T1" fmla="*/ 0 h 106"/>
                  <a:gd name="T2" fmla="*/ 137 w 137"/>
                  <a:gd name="T3" fmla="*/ 23 h 106"/>
                  <a:gd name="T4" fmla="*/ 137 w 137"/>
                  <a:gd name="T5" fmla="*/ 106 h 106"/>
                  <a:gd name="T6" fmla="*/ 107 w 137"/>
                  <a:gd name="T7" fmla="*/ 106 h 106"/>
                  <a:gd name="T8" fmla="*/ 107 w 137"/>
                  <a:gd name="T9" fmla="*/ 26 h 106"/>
                  <a:gd name="T10" fmla="*/ 97 w 137"/>
                  <a:gd name="T11" fmla="*/ 17 h 106"/>
                  <a:gd name="T12" fmla="*/ 84 w 137"/>
                  <a:gd name="T13" fmla="*/ 17 h 106"/>
                  <a:gd name="T14" fmla="*/ 84 w 137"/>
                  <a:gd name="T15" fmla="*/ 106 h 106"/>
                  <a:gd name="T16" fmla="*/ 54 w 137"/>
                  <a:gd name="T17" fmla="*/ 106 h 106"/>
                  <a:gd name="T18" fmla="*/ 54 w 137"/>
                  <a:gd name="T19" fmla="*/ 17 h 106"/>
                  <a:gd name="T20" fmla="*/ 30 w 137"/>
                  <a:gd name="T21" fmla="*/ 17 h 106"/>
                  <a:gd name="T22" fmla="*/ 30 w 137"/>
                  <a:gd name="T23" fmla="*/ 106 h 106"/>
                  <a:gd name="T24" fmla="*/ 0 w 137"/>
                  <a:gd name="T25" fmla="*/ 106 h 106"/>
                  <a:gd name="T26" fmla="*/ 0 w 137"/>
                  <a:gd name="T27" fmla="*/ 0 h 106"/>
                  <a:gd name="T28" fmla="*/ 114 w 137"/>
                  <a:gd name="T2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106">
                    <a:moveTo>
                      <a:pt x="114" y="0"/>
                    </a:moveTo>
                    <a:cubicBezTo>
                      <a:pt x="126" y="0"/>
                      <a:pt x="137" y="10"/>
                      <a:pt x="137" y="23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07" y="106"/>
                      <a:pt x="107" y="106"/>
                      <a:pt x="107" y="106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7" y="21"/>
                      <a:pt x="103" y="17"/>
                      <a:pt x="97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54" y="106"/>
                      <a:pt x="54" y="106"/>
                      <a:pt x="54" y="10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4103350" y="1605783"/>
                <a:ext cx="457200" cy="488950"/>
              </a:xfrm>
              <a:custGeom>
                <a:avLst/>
                <a:gdLst>
                  <a:gd name="T0" fmla="*/ 76 w 99"/>
                  <a:gd name="T1" fmla="*/ 0 h 106"/>
                  <a:gd name="T2" fmla="*/ 99 w 99"/>
                  <a:gd name="T3" fmla="*/ 23 h 106"/>
                  <a:gd name="T4" fmla="*/ 99 w 99"/>
                  <a:gd name="T5" fmla="*/ 106 h 106"/>
                  <a:gd name="T6" fmla="*/ 69 w 99"/>
                  <a:gd name="T7" fmla="*/ 106 h 106"/>
                  <a:gd name="T8" fmla="*/ 69 w 99"/>
                  <a:gd name="T9" fmla="*/ 26 h 106"/>
                  <a:gd name="T10" fmla="*/ 60 w 99"/>
                  <a:gd name="T11" fmla="*/ 17 h 106"/>
                  <a:gd name="T12" fmla="*/ 30 w 99"/>
                  <a:gd name="T13" fmla="*/ 17 h 106"/>
                  <a:gd name="T14" fmla="*/ 30 w 99"/>
                  <a:gd name="T15" fmla="*/ 106 h 106"/>
                  <a:gd name="T16" fmla="*/ 0 w 99"/>
                  <a:gd name="T17" fmla="*/ 106 h 106"/>
                  <a:gd name="T18" fmla="*/ 0 w 99"/>
                  <a:gd name="T19" fmla="*/ 0 h 106"/>
                  <a:gd name="T20" fmla="*/ 76 w 99"/>
                  <a:gd name="T21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" h="106">
                    <a:moveTo>
                      <a:pt x="76" y="0"/>
                    </a:moveTo>
                    <a:cubicBezTo>
                      <a:pt x="89" y="0"/>
                      <a:pt x="99" y="10"/>
                      <a:pt x="99" y="23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544548" y="1605783"/>
                <a:ext cx="485777" cy="488950"/>
              </a:xfrm>
              <a:custGeom>
                <a:avLst/>
                <a:gdLst>
                  <a:gd name="T0" fmla="*/ 30 w 105"/>
                  <a:gd name="T1" fmla="*/ 61 h 106"/>
                  <a:gd name="T2" fmla="*/ 74 w 105"/>
                  <a:gd name="T3" fmla="*/ 61 h 106"/>
                  <a:gd name="T4" fmla="*/ 74 w 105"/>
                  <a:gd name="T5" fmla="*/ 26 h 106"/>
                  <a:gd name="T6" fmla="*/ 65 w 105"/>
                  <a:gd name="T7" fmla="*/ 17 h 106"/>
                  <a:gd name="T8" fmla="*/ 40 w 105"/>
                  <a:gd name="T9" fmla="*/ 17 h 106"/>
                  <a:gd name="T10" fmla="*/ 30 w 105"/>
                  <a:gd name="T11" fmla="*/ 26 h 106"/>
                  <a:gd name="T12" fmla="*/ 30 w 105"/>
                  <a:gd name="T13" fmla="*/ 106 h 106"/>
                  <a:gd name="T14" fmla="*/ 1 w 105"/>
                  <a:gd name="T15" fmla="*/ 106 h 106"/>
                  <a:gd name="T16" fmla="*/ 0 w 105"/>
                  <a:gd name="T17" fmla="*/ 23 h 106"/>
                  <a:gd name="T18" fmla="*/ 23 w 105"/>
                  <a:gd name="T19" fmla="*/ 0 h 106"/>
                  <a:gd name="T20" fmla="*/ 82 w 105"/>
                  <a:gd name="T21" fmla="*/ 0 h 106"/>
                  <a:gd name="T22" fmla="*/ 105 w 105"/>
                  <a:gd name="T23" fmla="*/ 23 h 106"/>
                  <a:gd name="T24" fmla="*/ 105 w 105"/>
                  <a:gd name="T25" fmla="*/ 106 h 106"/>
                  <a:gd name="T26" fmla="*/ 75 w 105"/>
                  <a:gd name="T27" fmla="*/ 106 h 106"/>
                  <a:gd name="T28" fmla="*/ 75 w 105"/>
                  <a:gd name="T29" fmla="*/ 82 h 106"/>
                  <a:gd name="T30" fmla="*/ 30 w 105"/>
                  <a:gd name="T31" fmla="*/ 82 h 106"/>
                  <a:gd name="T32" fmla="*/ 30 w 105"/>
                  <a:gd name="T33" fmla="*/ 6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06">
                    <a:moveTo>
                      <a:pt x="30" y="61"/>
                    </a:move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1"/>
                      <a:pt x="70" y="17"/>
                      <a:pt x="65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5" y="17"/>
                      <a:pt x="30" y="21"/>
                      <a:pt x="30" y="26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4" y="0"/>
                      <a:pt x="105" y="10"/>
                      <a:pt x="105" y="23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30" y="82"/>
                      <a:pt x="30" y="82"/>
                      <a:pt x="30" y="82"/>
                    </a:cubicBezTo>
                    <a:lnTo>
                      <a:pt x="3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635162" y="1605783"/>
                <a:ext cx="457200" cy="488950"/>
              </a:xfrm>
              <a:custGeom>
                <a:avLst/>
                <a:gdLst>
                  <a:gd name="T0" fmla="*/ 50 w 99"/>
                  <a:gd name="T1" fmla="*/ 88 h 106"/>
                  <a:gd name="T2" fmla="*/ 60 w 99"/>
                  <a:gd name="T3" fmla="*/ 88 h 106"/>
                  <a:gd name="T4" fmla="*/ 69 w 99"/>
                  <a:gd name="T5" fmla="*/ 79 h 106"/>
                  <a:gd name="T6" fmla="*/ 69 w 99"/>
                  <a:gd name="T7" fmla="*/ 26 h 106"/>
                  <a:gd name="T8" fmla="*/ 60 w 99"/>
                  <a:gd name="T9" fmla="*/ 17 h 106"/>
                  <a:gd name="T10" fmla="*/ 39 w 99"/>
                  <a:gd name="T11" fmla="*/ 17 h 106"/>
                  <a:gd name="T12" fmla="*/ 30 w 99"/>
                  <a:gd name="T13" fmla="*/ 26 h 106"/>
                  <a:gd name="T14" fmla="*/ 30 w 99"/>
                  <a:gd name="T15" fmla="*/ 79 h 106"/>
                  <a:gd name="T16" fmla="*/ 39 w 99"/>
                  <a:gd name="T17" fmla="*/ 88 h 106"/>
                  <a:gd name="T18" fmla="*/ 50 w 99"/>
                  <a:gd name="T19" fmla="*/ 88 h 106"/>
                  <a:gd name="T20" fmla="*/ 50 w 99"/>
                  <a:gd name="T21" fmla="*/ 106 h 106"/>
                  <a:gd name="T22" fmla="*/ 23 w 99"/>
                  <a:gd name="T23" fmla="*/ 106 h 106"/>
                  <a:gd name="T24" fmla="*/ 0 w 99"/>
                  <a:gd name="T25" fmla="*/ 83 h 106"/>
                  <a:gd name="T26" fmla="*/ 0 w 99"/>
                  <a:gd name="T27" fmla="*/ 23 h 106"/>
                  <a:gd name="T28" fmla="*/ 23 w 99"/>
                  <a:gd name="T29" fmla="*/ 0 h 106"/>
                  <a:gd name="T30" fmla="*/ 76 w 99"/>
                  <a:gd name="T31" fmla="*/ 0 h 106"/>
                  <a:gd name="T32" fmla="*/ 99 w 99"/>
                  <a:gd name="T33" fmla="*/ 23 h 106"/>
                  <a:gd name="T34" fmla="*/ 99 w 99"/>
                  <a:gd name="T35" fmla="*/ 83 h 106"/>
                  <a:gd name="T36" fmla="*/ 76 w 99"/>
                  <a:gd name="T37" fmla="*/ 106 h 106"/>
                  <a:gd name="T38" fmla="*/ 50 w 99"/>
                  <a:gd name="T39" fmla="*/ 106 h 106"/>
                  <a:gd name="T40" fmla="*/ 50 w 99"/>
                  <a:gd name="T41" fmla="*/ 8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" h="106">
                    <a:moveTo>
                      <a:pt x="5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5" y="88"/>
                      <a:pt x="69" y="84"/>
                      <a:pt x="69" y="79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1"/>
                      <a:pt x="65" y="17"/>
                      <a:pt x="60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4" y="17"/>
                      <a:pt x="30" y="21"/>
                      <a:pt x="30" y="26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84"/>
                      <a:pt x="34" y="88"/>
                      <a:pt x="39" y="8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10" y="106"/>
                      <a:pt x="0" y="95"/>
                      <a:pt x="0" y="8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99" y="10"/>
                      <a:pt x="99" y="23"/>
                    </a:cubicBezTo>
                    <a:cubicBezTo>
                      <a:pt x="99" y="83"/>
                      <a:pt x="99" y="83"/>
                      <a:pt x="99" y="83"/>
                    </a:cubicBezTo>
                    <a:cubicBezTo>
                      <a:pt x="99" y="95"/>
                      <a:pt x="89" y="106"/>
                      <a:pt x="76" y="106"/>
                    </a:cubicBezTo>
                    <a:cubicBezTo>
                      <a:pt x="50" y="106"/>
                      <a:pt x="50" y="106"/>
                      <a:pt x="50" y="106"/>
                    </a:cubicBezTo>
                    <a:lnTo>
                      <a:pt x="5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09063"/>
                <a:endParaRPr kumimoji="1" lang="nl-NL" sz="2400">
                  <a:solidFill>
                    <a:srgbClr val="595959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5" name="Tijdelijke aanduiding voo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 smtClean="0"/>
              <a:t>DD-MM-YYYY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 smtClean="0">
                <a:solidFill>
                  <a:prstClr val="black">
                    <a:tint val="75000"/>
                  </a:prstClr>
                </a:solidFill>
              </a:rPr>
              <a:t>FOOTER TEXT</a:t>
            </a:r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‹#›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7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2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8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6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4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5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5F06E-C50C-4B8A-9CAE-7A9B6FC8A51B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E5AD3-DC65-4072-A2AA-0B3BCDF50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7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emf"/><Relationship Id="rId10" Type="http://schemas.openxmlformats.org/officeDocument/2006/relationships/image" Target="../media/image42.png"/><Relationship Id="rId4" Type="http://schemas.openxmlformats.org/officeDocument/2006/relationships/image" Target="../media/image16.jpe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image" Target="../media/image42.png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openxmlformats.org/officeDocument/2006/relationships/image" Target="../media/image38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hyperlink" Target="Twin%20Power%20XD%20video.pptx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#'Baitcast Reels'!A1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#'Baitcast Reels'!A1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Twin%20Power%20XD%20video.pptx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image" Target="../media/image16.jpe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jp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16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5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5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REELS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1F3A1-1AAE-4436-9F74-A91C374B0FE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27715" y="2032057"/>
            <a:ext cx="1966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MicroModule Gear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1711" y="4311915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X-Ship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43119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Hagane </a:t>
            </a:r>
            <a:r>
              <a:rPr lang="nl-NL" dirty="0" smtClean="0">
                <a:solidFill>
                  <a:schemeClr val="bg1"/>
                </a:solidFill>
              </a:rPr>
              <a:t>body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426" y="1138312"/>
            <a:ext cx="98025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26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 smtClean="0"/>
              <a:t>Main info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910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B0AD5-B9FD-4B27-A185-660FD6B93B5D}" type="slidenum">
              <a:rPr kumimoji="1" 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00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nl-NL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 b="2016"/>
          <a:stretch/>
        </p:blipFill>
        <p:spPr>
          <a:xfrm>
            <a:off x="8601482" y="1240971"/>
            <a:ext cx="3032028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64" y="1345473"/>
            <a:ext cx="2077297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98" y="1280159"/>
            <a:ext cx="2045019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8437" y="4049486"/>
            <a:ext cx="2280834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504" y="4010297"/>
            <a:ext cx="2069593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862" y="2502077"/>
            <a:ext cx="128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Sedona FI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73330" y="5371555"/>
            <a:ext cx="1457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Ultegra FB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5333" y="5356539"/>
            <a:ext cx="128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Nasci FB</a:t>
            </a:r>
            <a:endParaRPr lang="nl-NL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070778" y="2493372"/>
            <a:ext cx="128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Sahara FI</a:t>
            </a:r>
          </a:p>
        </p:txBody>
      </p:sp>
      <p:sp>
        <p:nvSpPr>
          <p:cNvPr id="9" name="Oval 8"/>
          <p:cNvSpPr/>
          <p:nvPr/>
        </p:nvSpPr>
        <p:spPr>
          <a:xfrm>
            <a:off x="300446" y="2338251"/>
            <a:ext cx="1854925" cy="6662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l 27"/>
          <p:cNvSpPr/>
          <p:nvPr/>
        </p:nvSpPr>
        <p:spPr>
          <a:xfrm>
            <a:off x="309153" y="5207729"/>
            <a:ext cx="1854925" cy="6662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l 31"/>
          <p:cNvSpPr/>
          <p:nvPr/>
        </p:nvSpPr>
        <p:spPr>
          <a:xfrm>
            <a:off x="6627222" y="2329546"/>
            <a:ext cx="1854925" cy="6662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l 34"/>
          <p:cNvSpPr/>
          <p:nvPr/>
        </p:nvSpPr>
        <p:spPr>
          <a:xfrm>
            <a:off x="6596742" y="5192713"/>
            <a:ext cx="1854925" cy="6662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Front drag spinning reel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9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67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 segment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14" y="1563758"/>
            <a:ext cx="2707944" cy="3197428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Обновлённый фрикционный тормоз 8,5 кг. (3 у предыдущей модели</a:t>
            </a:r>
          </a:p>
          <a:p>
            <a:r>
              <a:rPr lang="en-US" sz="2000" dirty="0" smtClean="0"/>
              <a:t>M Compact Body</a:t>
            </a:r>
            <a:endParaRPr lang="nl-NL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83" y="161069"/>
            <a:ext cx="2809875" cy="657225"/>
          </a:xfrm>
          <a:prstGeom prst="rect">
            <a:avLst/>
          </a:prstGeom>
        </p:spPr>
      </p:pic>
      <p:graphicFrame>
        <p:nvGraphicFramePr>
          <p:cNvPr id="2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670939"/>
              </p:ext>
            </p:extLst>
          </p:nvPr>
        </p:nvGraphicFramePr>
        <p:xfrm>
          <a:off x="3063669" y="3615558"/>
          <a:ext cx="8045764" cy="1844034"/>
        </p:xfrm>
        <a:graphic>
          <a:graphicData uri="http://schemas.openxmlformats.org/drawingml/2006/table">
            <a:tbl>
              <a:tblPr/>
              <a:tblGrid>
                <a:gridCol w="1108476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1503568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505771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399294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598940">
                  <a:extLst>
                    <a:ext uri="{9D8B030D-6E8A-4147-A177-3AD203B41FA5}">
                      <a16:colId xmlns:a16="http://schemas.microsoft.com/office/drawing/2014/main" val="104085683"/>
                    </a:ext>
                  </a:extLst>
                </a:gridCol>
                <a:gridCol w="1746909">
                  <a:extLst>
                    <a:ext uri="{9D8B030D-6E8A-4147-A177-3AD203B41FA5}">
                      <a16:colId xmlns:a16="http://schemas.microsoft.com/office/drawing/2014/main" val="618778687"/>
                    </a:ext>
                  </a:extLst>
                </a:gridCol>
                <a:gridCol w="625560">
                  <a:extLst>
                    <a:ext uri="{9D8B030D-6E8A-4147-A177-3AD203B41FA5}">
                      <a16:colId xmlns:a16="http://schemas.microsoft.com/office/drawing/2014/main" val="559875151"/>
                    </a:ext>
                  </a:extLst>
                </a:gridCol>
                <a:gridCol w="585631">
                  <a:extLst>
                    <a:ext uri="{9D8B030D-6E8A-4147-A177-3AD203B41FA5}">
                      <a16:colId xmlns:a16="http://schemas.microsoft.com/office/drawing/2014/main" val="248482138"/>
                    </a:ext>
                  </a:extLst>
                </a:gridCol>
              </a:tblGrid>
              <a:tr h="53620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Артикул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 подшипников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ВЕС 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гр.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Перед.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чмсло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Лески за оборот 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см.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Лесоёмкость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мм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</a:t>
                      </a:r>
                      <a:r>
                        <a:rPr lang="nl-N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Запасная шпуля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Фрикцион</a:t>
                      </a:r>
                      <a:endParaRPr lang="nl-N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NEX1000FE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NEXAVE 1000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0.18-170/0.20-140/0.25-90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NEX2500FE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NEXAVE 2500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0.18-290/0.20-240/0.25-160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14655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NEXC3000FE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NEXAVE C3000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0.25-210/0.30-130/0.35-100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280177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NEX4000FE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NEXAVE 4000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0.25-260/0.30-180/0.35-130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789737"/>
                  </a:ext>
                </a:extLst>
              </a:tr>
              <a:tr h="261565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NEXC5000FE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NEXAVE  C5000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5,8:1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0.30-240/0.35-175/0.40-120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807691"/>
                  </a:ext>
                </a:extLst>
              </a:tr>
            </a:tbl>
          </a:graphicData>
        </a:graphic>
      </p:graphicFrame>
      <p:pic>
        <p:nvPicPr>
          <p:cNvPr id="31" name="Picture 26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58" y="5946819"/>
            <a:ext cx="1082958" cy="375904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10" y="5933957"/>
            <a:ext cx="1009890" cy="4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10459452" y="5226377"/>
            <a:ext cx="1679075" cy="556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0" y="2058996"/>
            <a:ext cx="3253197" cy="3322756"/>
          </a:xfrm>
          <a:prstGeom prst="rect">
            <a:avLst/>
          </a:prstGeom>
        </p:spPr>
      </p:pic>
      <p:sp>
        <p:nvSpPr>
          <p:cNvPr id="11" name="Titel 1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sahara</a:t>
            </a:r>
            <a:endParaRPr lang="nl-NL" dirty="0"/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60350" y="1295385"/>
            <a:ext cx="7877767" cy="1624547"/>
          </a:xfrm>
        </p:spPr>
        <p:txBody>
          <a:bodyPr>
            <a:noAutofit/>
          </a:bodyPr>
          <a:lstStyle/>
          <a:p>
            <a:r>
              <a:rPr lang="nl-NL" sz="2000" b="1" dirty="0"/>
              <a:t>CF ALU &amp; AR-C Spool:  </a:t>
            </a:r>
          </a:p>
          <a:p>
            <a:pPr marL="0" indent="0">
              <a:buNone/>
            </a:pPr>
            <a:r>
              <a:rPr lang="ru-RU" sz="2000" dirty="0" smtClean="0"/>
              <a:t>Холоднокованая шпуля. </a:t>
            </a:r>
            <a:r>
              <a:rPr lang="en-US" sz="2000" dirty="0" smtClean="0"/>
              <a:t>The </a:t>
            </a:r>
            <a:r>
              <a:rPr lang="en-US" sz="2000" dirty="0"/>
              <a:t>spool is made from cold forged aluminum. </a:t>
            </a:r>
            <a:r>
              <a:rPr lang="ru-RU" sz="2000" dirty="0" smtClean="0"/>
              <a:t>Данный процесс позволяет делать детали лёгкими, в тоже время увеличивается надёжность и стойкость к истиранию и повреждениям.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10893" y="57000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7360" y="6465602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38" y="5942177"/>
            <a:ext cx="1158141" cy="402000"/>
          </a:xfrm>
          <a:prstGeom prst="rect">
            <a:avLst/>
          </a:prstGeom>
        </p:spPr>
      </p:pic>
      <p:pic>
        <p:nvPicPr>
          <p:cNvPr id="19" name="Picture 18" descr="cf_spo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60" y="5783984"/>
            <a:ext cx="870096" cy="672245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361" y="5843779"/>
            <a:ext cx="1307353" cy="58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8096" y="5859474"/>
            <a:ext cx="1499772" cy="49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32683"/>
              </p:ext>
            </p:extLst>
          </p:nvPr>
        </p:nvGraphicFramePr>
        <p:xfrm>
          <a:off x="3860350" y="3316374"/>
          <a:ext cx="8070409" cy="2107397"/>
        </p:xfrm>
        <a:graphic>
          <a:graphicData uri="http://schemas.openxmlformats.org/drawingml/2006/table">
            <a:tbl>
              <a:tblPr/>
              <a:tblGrid>
                <a:gridCol w="1314451">
                  <a:extLst>
                    <a:ext uri="{9D8B030D-6E8A-4147-A177-3AD203B41FA5}">
                      <a16:colId xmlns:a16="http://schemas.microsoft.com/office/drawing/2014/main" val="2475968774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4053637160"/>
                    </a:ext>
                  </a:extLst>
                </a:gridCol>
                <a:gridCol w="1375367">
                  <a:extLst>
                    <a:ext uri="{9D8B030D-6E8A-4147-A177-3AD203B41FA5}">
                      <a16:colId xmlns:a16="http://schemas.microsoft.com/office/drawing/2014/main" val="459781487"/>
                    </a:ext>
                  </a:extLst>
                </a:gridCol>
                <a:gridCol w="585081">
                  <a:extLst>
                    <a:ext uri="{9D8B030D-6E8A-4147-A177-3AD203B41FA5}">
                      <a16:colId xmlns:a16="http://schemas.microsoft.com/office/drawing/2014/main" val="2115420619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487046533"/>
                    </a:ext>
                  </a:extLst>
                </a:gridCol>
                <a:gridCol w="957407">
                  <a:extLst>
                    <a:ext uri="{9D8B030D-6E8A-4147-A177-3AD203B41FA5}">
                      <a16:colId xmlns:a16="http://schemas.microsoft.com/office/drawing/2014/main" val="364361917"/>
                    </a:ext>
                  </a:extLst>
                </a:gridCol>
                <a:gridCol w="1253399">
                  <a:extLst>
                    <a:ext uri="{9D8B030D-6E8A-4147-A177-3AD203B41FA5}">
                      <a16:colId xmlns:a16="http://schemas.microsoft.com/office/drawing/2014/main" val="2372963544"/>
                    </a:ext>
                  </a:extLst>
                </a:gridCol>
              </a:tblGrid>
              <a:tr h="418297"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MATERIAL</a:t>
                      </a:r>
                      <a:endParaRPr lang="nl-NL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799100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SH1000R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1000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</a:t>
                      </a:r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 RB</a:t>
                      </a: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XT-7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40663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SH2500R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2500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046644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SH3000SR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3000S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02506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SH4000R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4000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527756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SH2500DHR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2500 DH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420821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SH3000SSDHHGR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3000SS HG DH 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851791"/>
                  </a:ext>
                </a:extLst>
              </a:tr>
              <a:tr h="237948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SH4000DHR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Sahara 4000 DH 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S SUS + 1 RB</a:t>
                      </a:r>
                      <a:endParaRPr kumimoji="0" lang="pt-BR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5,1:1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XT-7</a:t>
                      </a:r>
                      <a:endParaRPr kumimoji="0" lang="nl-NL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1897" marR="11897" marT="11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168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1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Для матчевой или фидерной ловли хорошо подходит комбинация катушки </a:t>
            </a:r>
            <a:r>
              <a:rPr lang="nl-NL" sz="2000" dirty="0" smtClean="0"/>
              <a:t>Sahara RD m</a:t>
            </a:r>
            <a:r>
              <a:rPr lang="ru-RU" sz="2000" dirty="0" smtClean="0"/>
              <a:t>и новых удилищ</a:t>
            </a:r>
            <a:r>
              <a:rPr lang="nl-NL" sz="2000" dirty="0" smtClean="0"/>
              <a:t> Aernos Commercial rods:</a:t>
            </a:r>
            <a:endParaRPr lang="nl-NL" sz="2000" dirty="0"/>
          </a:p>
          <a:p>
            <a:r>
              <a:rPr lang="en-US" sz="2000" dirty="0"/>
              <a:t>Rod: </a:t>
            </a:r>
            <a:r>
              <a:rPr lang="en-US" sz="2000" b="1" dirty="0" err="1" smtClean="0"/>
              <a:t>Aernos</a:t>
            </a:r>
            <a:r>
              <a:rPr lang="en-US" sz="2000" b="1" dirty="0" smtClean="0"/>
              <a:t> Commercial </a:t>
            </a:r>
            <a:r>
              <a:rPr lang="en-US" sz="2000" dirty="0" smtClean="0"/>
              <a:t>(new for 2017)</a:t>
            </a:r>
            <a:endParaRPr lang="en-US" sz="2000" dirty="0"/>
          </a:p>
          <a:p>
            <a:endParaRPr lang="nl-NL" sz="2000" dirty="0" smtClean="0"/>
          </a:p>
          <a:p>
            <a:r>
              <a:rPr lang="nl-NL" sz="2000" dirty="0" err="1" smtClean="0"/>
              <a:t>USP’s</a:t>
            </a:r>
            <a:r>
              <a:rPr lang="nl-NL" sz="2000" dirty="0" smtClean="0"/>
              <a:t>:</a:t>
            </a:r>
          </a:p>
          <a:p>
            <a:pPr lvl="1"/>
            <a:r>
              <a:rPr lang="nl-NL" sz="2000" dirty="0" smtClean="0"/>
              <a:t>XT40 blank</a:t>
            </a:r>
          </a:p>
          <a:p>
            <a:pPr lvl="1"/>
            <a:r>
              <a:rPr lang="ru-RU" sz="2000" dirty="0" smtClean="0"/>
              <a:t>Средний строй</a:t>
            </a:r>
            <a:endParaRPr lang="nl-NL" sz="2000" dirty="0" smtClean="0"/>
          </a:p>
          <a:p>
            <a:pPr lvl="1"/>
            <a:r>
              <a:rPr lang="ru-RU" sz="2000" dirty="0" smtClean="0"/>
              <a:t>Кольца </a:t>
            </a:r>
            <a:r>
              <a:rPr lang="nl-NL" sz="2000" dirty="0" smtClean="0"/>
              <a:t>Shimano Hardlite</a:t>
            </a:r>
          </a:p>
          <a:p>
            <a:pPr lvl="1"/>
            <a:r>
              <a:rPr lang="ru-RU" sz="2000" dirty="0" err="1" smtClean="0"/>
              <a:t>Катушкодержатель</a:t>
            </a:r>
            <a:r>
              <a:rPr lang="ru-RU" sz="2000" dirty="0" smtClean="0"/>
              <a:t> </a:t>
            </a:r>
            <a:r>
              <a:rPr lang="nl-NL" sz="2000" dirty="0" smtClean="0"/>
              <a:t>Shimano DPS seat</a:t>
            </a:r>
          </a:p>
          <a:p>
            <a:pPr lvl="1"/>
            <a:r>
              <a:rPr lang="ru-RU" sz="2000" dirty="0" smtClean="0"/>
              <a:t>Рукоятка </a:t>
            </a:r>
            <a:r>
              <a:rPr lang="nl-NL" sz="2000" dirty="0" smtClean="0"/>
              <a:t>Cork &amp; EVA</a:t>
            </a:r>
          </a:p>
          <a:p>
            <a:endParaRPr lang="en-GB" sz="16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>
          <a:xfrm>
            <a:off x="540126" y="6623623"/>
            <a:ext cx="6296089" cy="216000"/>
          </a:xfrm>
        </p:spPr>
        <p:txBody>
          <a:bodyPr/>
          <a:lstStyle/>
          <a:p>
            <a:r>
              <a:rPr lang="nl-NL" dirty="0"/>
              <a:t>PRODUCT PASSPORT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>
          <a:xfrm>
            <a:off x="11747228" y="6623623"/>
            <a:ext cx="362984" cy="216000"/>
          </a:xfrm>
        </p:spPr>
        <p:txBody>
          <a:bodyPr/>
          <a:lstStyle/>
          <a:p>
            <a:fld id="{66C1F3A1-1AAE-4436-9F74-A91C374B0FE0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40125" y="1207099"/>
            <a:ext cx="5280000" cy="47926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sz="2133" b="1" dirty="0">
                <a:solidFill>
                  <a:schemeClr val="accent1"/>
                </a:solidFill>
              </a:rPr>
              <a:t>Recommended items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0" y="5181980"/>
            <a:ext cx="10364997" cy="1042607"/>
          </a:xfrm>
          <a:prstGeom prst="rect">
            <a:avLst/>
          </a:prstGeom>
        </p:spPr>
      </p:pic>
      <p:sp>
        <p:nvSpPr>
          <p:cNvPr id="9" name="Titel 1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sahara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31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1218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1F3A1-1AAE-4436-9F74-A91C374B0FE0}" type="slidenum"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464646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464646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1" name="Picture 20" descr="S-ARB Logo_Blac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80" y="5959894"/>
            <a:ext cx="1419803" cy="39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02" y="5920897"/>
            <a:ext cx="796077" cy="432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r="33211" b="70011"/>
          <a:stretch/>
        </p:blipFill>
        <p:spPr bwMode="auto">
          <a:xfrm>
            <a:off x="4776375" y="5920705"/>
            <a:ext cx="108910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f_spo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17" y="5894196"/>
            <a:ext cx="698928" cy="540000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30" y="5956818"/>
            <a:ext cx="1188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EROWRAP X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73" y="5785044"/>
            <a:ext cx="1290240" cy="75600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581195"/>
              </p:ext>
            </p:extLst>
          </p:nvPr>
        </p:nvGraphicFramePr>
        <p:xfrm>
          <a:off x="4914912" y="4392949"/>
          <a:ext cx="6414101" cy="1201784"/>
        </p:xfrm>
        <a:graphic>
          <a:graphicData uri="http://schemas.openxmlformats.org/drawingml/2006/table">
            <a:tbl>
              <a:tblPr/>
              <a:tblGrid>
                <a:gridCol w="991826">
                  <a:extLst>
                    <a:ext uri="{9D8B030D-6E8A-4147-A177-3AD203B41FA5}">
                      <a16:colId xmlns:a16="http://schemas.microsoft.com/office/drawing/2014/main" val="3346482330"/>
                    </a:ext>
                  </a:extLst>
                </a:gridCol>
                <a:gridCol w="1935562">
                  <a:extLst>
                    <a:ext uri="{9D8B030D-6E8A-4147-A177-3AD203B41FA5}">
                      <a16:colId xmlns:a16="http://schemas.microsoft.com/office/drawing/2014/main" val="1694018812"/>
                    </a:ext>
                  </a:extLst>
                </a:gridCol>
                <a:gridCol w="1094804">
                  <a:extLst>
                    <a:ext uri="{9D8B030D-6E8A-4147-A177-3AD203B41FA5}">
                      <a16:colId xmlns:a16="http://schemas.microsoft.com/office/drawing/2014/main" val="3013532777"/>
                    </a:ext>
                  </a:extLst>
                </a:gridCol>
                <a:gridCol w="797303">
                  <a:extLst>
                    <a:ext uri="{9D8B030D-6E8A-4147-A177-3AD203B41FA5}">
                      <a16:colId xmlns:a16="http://schemas.microsoft.com/office/drawing/2014/main" val="178436609"/>
                    </a:ext>
                  </a:extLst>
                </a:gridCol>
                <a:gridCol w="797303">
                  <a:extLst>
                    <a:ext uri="{9D8B030D-6E8A-4147-A177-3AD203B41FA5}">
                      <a16:colId xmlns:a16="http://schemas.microsoft.com/office/drawing/2014/main" val="1537611241"/>
                    </a:ext>
                  </a:extLst>
                </a:gridCol>
                <a:gridCol w="797303">
                  <a:extLst>
                    <a:ext uri="{9D8B030D-6E8A-4147-A177-3AD203B41FA5}">
                      <a16:colId xmlns:a16="http://schemas.microsoft.com/office/drawing/2014/main" val="3962509059"/>
                    </a:ext>
                  </a:extLst>
                </a:gridCol>
              </a:tblGrid>
              <a:tr h="56083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516018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BBTRXTBLC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Baitrunner XT-B LC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 A-RB + 1 RB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417537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MBTRXTBLC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Baitrunner XT-B LC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 A-RB + 1 RB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84275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14912" y="1367529"/>
            <a:ext cx="5682343" cy="238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2600" b="1" dirty="0" smtClean="0">
                <a:solidFill>
                  <a:schemeClr val="accent1"/>
                </a:solidFill>
              </a:rPr>
              <a:t>Key features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Система </a:t>
            </a:r>
            <a:r>
              <a:rPr lang="nl-NL" sz="2000" dirty="0" smtClean="0"/>
              <a:t>Hagane X-Ship</a:t>
            </a:r>
            <a:endParaRPr lang="nl-NL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Подача шпули </a:t>
            </a:r>
            <a:r>
              <a:rPr lang="nl-NL" sz="2000" dirty="0" smtClean="0"/>
              <a:t>Slow speed oscilation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err="1" smtClean="0"/>
              <a:t>Проставки</a:t>
            </a:r>
            <a:r>
              <a:rPr lang="ru-RU" sz="2000" dirty="0" smtClean="0"/>
              <a:t> для шпули </a:t>
            </a:r>
            <a:r>
              <a:rPr lang="nl-NL" sz="2000" dirty="0" smtClean="0"/>
              <a:t>Line reducers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Косметика </a:t>
            </a:r>
            <a:r>
              <a:rPr lang="nl-NL" sz="2000" dirty="0" smtClean="0"/>
              <a:t>XTD (</a:t>
            </a:r>
            <a:r>
              <a:rPr lang="ru-RU" sz="2000" dirty="0" smtClean="0"/>
              <a:t>чёрно матовый</a:t>
            </a:r>
            <a:r>
              <a:rPr lang="nl-NL" sz="2000" dirty="0" smtClean="0"/>
              <a:t>)</a:t>
            </a:r>
            <a:endParaRPr lang="nl-NL" sz="2000" dirty="0"/>
          </a:p>
          <a:p>
            <a:endParaRPr lang="nl-NL" sz="20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573260" y="5815960"/>
            <a:ext cx="7457159" cy="3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3260" y="6543384"/>
            <a:ext cx="7369598" cy="21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Baitrunner xt-b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5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67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</a:t>
            </a:r>
            <a:r>
              <a:rPr lang="nl-NL" dirty="0" smtClean="0">
                <a:solidFill>
                  <a:sysClr val="windowText" lastClr="000000"/>
                </a:solidFill>
                <a:latin typeface="Calibri" panose="020F0502020204030204"/>
              </a:rPr>
              <a:t>g Pit reel with ease of Baitrunner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図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8" y="1426276"/>
            <a:ext cx="3868402" cy="49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3" y="1291103"/>
            <a:ext cx="3701997" cy="395675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1" name="Titel 1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Fliegen</a:t>
            </a:r>
            <a:r>
              <a:rPr lang="nl-NL" dirty="0" smtClean="0"/>
              <a:t> </a:t>
            </a:r>
            <a:r>
              <a:rPr lang="nl-NL" dirty="0" err="1" smtClean="0"/>
              <a:t>sd</a:t>
            </a:r>
            <a:endParaRPr lang="nl-NL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51553" y="2007852"/>
            <a:ext cx="5522463" cy="1340290"/>
          </a:xfrm>
        </p:spPr>
        <p:txBody>
          <a:bodyPr>
            <a:normAutofit fontScale="92500" lnSpcReduction="20000"/>
          </a:bodyPr>
          <a:lstStyle/>
          <a:p>
            <a:r>
              <a:rPr lang="nl-NL" sz="2000" b="1" dirty="0" smtClean="0"/>
              <a:t>HIGH SPEED DRAG: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ru-RU" sz="2000" dirty="0" smtClean="0"/>
              <a:t>Специальная конструкция фрикционного тормоза позволяет изменить усилие с </a:t>
            </a:r>
            <a:r>
              <a:rPr lang="nl-NL" sz="2000" dirty="0" smtClean="0"/>
              <a:t>MIN </a:t>
            </a:r>
            <a:r>
              <a:rPr lang="ru-RU" sz="2000" dirty="0" smtClean="0"/>
              <a:t>до</a:t>
            </a:r>
            <a:r>
              <a:rPr lang="nl-NL" sz="2000" dirty="0" smtClean="0"/>
              <a:t> </a:t>
            </a:r>
            <a:r>
              <a:rPr lang="nl-NL" sz="2000" dirty="0"/>
              <a:t>MAX </a:t>
            </a:r>
            <a:r>
              <a:rPr lang="ru-RU" sz="2000" dirty="0" smtClean="0"/>
              <a:t>одним небольшим поворотом гайки.</a:t>
            </a:r>
          </a:p>
          <a:p>
            <a:r>
              <a:rPr lang="nl-NL" sz="2200" dirty="0" smtClean="0"/>
              <a:t>Note</a:t>
            </a:r>
            <a:r>
              <a:rPr lang="nl-NL" sz="2200" dirty="0"/>
              <a:t>: </a:t>
            </a:r>
            <a:r>
              <a:rPr lang="nl-NL" sz="2200" dirty="0" smtClean="0">
                <a:solidFill>
                  <a:srgbClr val="FF0000"/>
                </a:solidFill>
              </a:rPr>
              <a:t>lineclip</a:t>
            </a:r>
            <a:r>
              <a:rPr lang="ru-RU" sz="2200" dirty="0" smtClean="0">
                <a:solidFill>
                  <a:srgbClr val="FF0000"/>
                </a:solidFill>
              </a:rPr>
              <a:t> отсутствует</a:t>
            </a:r>
            <a:r>
              <a:rPr lang="nl-NL" sz="2200" dirty="0" smtClean="0">
                <a:solidFill>
                  <a:srgbClr val="FF0000"/>
                </a:solidFill>
              </a:rPr>
              <a:t>!</a:t>
            </a:r>
            <a:endParaRPr lang="nl-NL" sz="2200" dirty="0">
              <a:solidFill>
                <a:srgbClr val="FF0000"/>
              </a:solidFill>
            </a:endParaRPr>
          </a:p>
          <a:p>
            <a:endParaRPr lang="nl-NL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0443" y="5845371"/>
            <a:ext cx="796076" cy="432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/>
          <a:srcRect l="33579" r="33211" b="70011"/>
          <a:stretch/>
        </p:blipFill>
        <p:spPr bwMode="auto">
          <a:xfrm>
            <a:off x="695303" y="5858788"/>
            <a:ext cx="1089103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/>
          <a:srcRect t="62861" r="71034"/>
          <a:stretch/>
        </p:blipFill>
        <p:spPr bwMode="auto">
          <a:xfrm>
            <a:off x="2619996" y="5814686"/>
            <a:ext cx="848053" cy="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3102" y="5850198"/>
            <a:ext cx="724236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-ARB Logo_Black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7991" y="5917371"/>
            <a:ext cx="1204683" cy="33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1500" y="5702886"/>
            <a:ext cx="766451" cy="720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4742" y="5841983"/>
            <a:ext cx="1072500" cy="52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0971" y="5804804"/>
            <a:ext cx="1056000" cy="5280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428061" y="5702886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8061" y="6427055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41888" y="5930258"/>
            <a:ext cx="1617669" cy="2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12" cstate="print"/>
          <a:srcRect t="23057" b="22863"/>
          <a:stretch/>
        </p:blipFill>
        <p:spPr bwMode="auto">
          <a:xfrm>
            <a:off x="8532523" y="5848589"/>
            <a:ext cx="812800" cy="39835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68399"/>
              </p:ext>
            </p:extLst>
          </p:nvPr>
        </p:nvGraphicFramePr>
        <p:xfrm>
          <a:off x="4463102" y="4814375"/>
          <a:ext cx="7220389" cy="698500"/>
        </p:xfrm>
        <a:graphic>
          <a:graphicData uri="http://schemas.openxmlformats.org/drawingml/2006/table">
            <a:tbl>
              <a:tblPr/>
              <a:tblGrid>
                <a:gridCol w="829313">
                  <a:extLst>
                    <a:ext uri="{9D8B030D-6E8A-4147-A177-3AD203B41FA5}">
                      <a16:colId xmlns:a16="http://schemas.microsoft.com/office/drawing/2014/main" val="3346482330"/>
                    </a:ext>
                  </a:extLst>
                </a:gridCol>
                <a:gridCol w="829313">
                  <a:extLst>
                    <a:ext uri="{9D8B030D-6E8A-4147-A177-3AD203B41FA5}">
                      <a16:colId xmlns:a16="http://schemas.microsoft.com/office/drawing/2014/main" val="1694018812"/>
                    </a:ext>
                  </a:extLst>
                </a:gridCol>
                <a:gridCol w="1105751">
                  <a:extLst>
                    <a:ext uri="{9D8B030D-6E8A-4147-A177-3AD203B41FA5}">
                      <a16:colId xmlns:a16="http://schemas.microsoft.com/office/drawing/2014/main" val="2019843105"/>
                    </a:ext>
                  </a:extLst>
                </a:gridCol>
                <a:gridCol w="1138760">
                  <a:extLst>
                    <a:ext uri="{9D8B030D-6E8A-4147-A177-3AD203B41FA5}">
                      <a16:colId xmlns:a16="http://schemas.microsoft.com/office/drawing/2014/main" val="3013532777"/>
                    </a:ext>
                  </a:extLst>
                </a:gridCol>
                <a:gridCol w="829313">
                  <a:extLst>
                    <a:ext uri="{9D8B030D-6E8A-4147-A177-3AD203B41FA5}">
                      <a16:colId xmlns:a16="http://schemas.microsoft.com/office/drawing/2014/main" val="178436609"/>
                    </a:ext>
                  </a:extLst>
                </a:gridCol>
                <a:gridCol w="829313">
                  <a:extLst>
                    <a:ext uri="{9D8B030D-6E8A-4147-A177-3AD203B41FA5}">
                      <a16:colId xmlns:a16="http://schemas.microsoft.com/office/drawing/2014/main" val="1537611241"/>
                    </a:ext>
                  </a:extLst>
                </a:gridCol>
                <a:gridCol w="829313">
                  <a:extLst>
                    <a:ext uri="{9D8B030D-6E8A-4147-A177-3AD203B41FA5}">
                      <a16:colId xmlns:a16="http://schemas.microsoft.com/office/drawing/2014/main" val="3962509059"/>
                    </a:ext>
                  </a:extLst>
                </a:gridCol>
                <a:gridCol w="829313">
                  <a:extLst>
                    <a:ext uri="{9D8B030D-6E8A-4147-A177-3AD203B41FA5}">
                      <a16:colId xmlns:a16="http://schemas.microsoft.com/office/drawing/2014/main" val="78073021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 CODE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SPARE SPOOL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51601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5SA60C000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5SA60C000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Fliegen 35 SD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S A-RB + 1 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3,5:1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417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910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B0AD5-B9FD-4B27-A185-660FD6B93B5D}" type="slidenum">
              <a:rPr kumimoji="1" 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00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nl-NL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5" y="6000750"/>
            <a:ext cx="796076" cy="432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r="33211" b="70011"/>
          <a:stretch/>
        </p:blipFill>
        <p:spPr bwMode="auto">
          <a:xfrm>
            <a:off x="463984" y="6014167"/>
            <a:ext cx="1089103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3" y="5969335"/>
            <a:ext cx="724236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S-ARB Logo_Black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85" y="6028682"/>
            <a:ext cx="1032585" cy="28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94" y="5973870"/>
            <a:ext cx="1072500" cy="52800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433248" y="5858265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3248" y="6582434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59" y="6083767"/>
            <a:ext cx="1617669" cy="2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93" y="5981500"/>
            <a:ext cx="1158141" cy="40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1" r="71034"/>
          <a:stretch/>
        </p:blipFill>
        <p:spPr bwMode="auto">
          <a:xfrm>
            <a:off x="2594163" y="5946111"/>
            <a:ext cx="86732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66" y="5949663"/>
            <a:ext cx="844729" cy="46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図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97" y="6099221"/>
            <a:ext cx="1057275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39827"/>
              </p:ext>
            </p:extLst>
          </p:nvPr>
        </p:nvGraphicFramePr>
        <p:xfrm>
          <a:off x="5466004" y="4499412"/>
          <a:ext cx="6289191" cy="1183035"/>
        </p:xfrm>
        <a:graphic>
          <a:graphicData uri="http://schemas.openxmlformats.org/drawingml/2006/table">
            <a:tbl>
              <a:tblPr/>
              <a:tblGrid>
                <a:gridCol w="1162087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2050024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1194824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621961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491024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769271">
                  <a:extLst>
                    <a:ext uri="{9D8B030D-6E8A-4147-A177-3AD203B41FA5}">
                      <a16:colId xmlns:a16="http://schemas.microsoft.com/office/drawing/2014/main" val="559875151"/>
                    </a:ext>
                  </a:extLst>
                </a:gridCol>
              </a:tblGrid>
              <a:tr h="544743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SPARE</a:t>
                      </a:r>
                      <a:r>
                        <a:rPr lang="nl-NL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SPOOL</a:t>
                      </a:r>
                      <a:endParaRPr lang="nl-NL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319146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PA14000XSB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Aero 14000 XSB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S A-RB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  <a:endParaRPr lang="nl-NL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319146">
                <a:tc>
                  <a:txBody>
                    <a:bodyPr/>
                    <a:lstStyle/>
                    <a:p>
                      <a:pPr marL="0" marR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PA14000XTB</a:t>
                      </a:r>
                    </a:p>
                  </a:txBody>
                  <a:tcPr marL="9395" marR="9395" marT="9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Aero 14000 XTB</a:t>
                      </a: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S A-RB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  <a:endParaRPr lang="nl-NL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789737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7762585" y="1197688"/>
            <a:ext cx="4347627" cy="339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2133" b="1" dirty="0">
                <a:solidFill>
                  <a:schemeClr val="accent1"/>
                </a:solidFill>
              </a:rPr>
              <a:t>Old vs </a:t>
            </a:r>
            <a:r>
              <a:rPr lang="nl-NL" sz="2133" b="1" dirty="0" smtClean="0">
                <a:solidFill>
                  <a:schemeClr val="accent1"/>
                </a:solidFill>
              </a:rPr>
              <a:t>New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Первая </a:t>
            </a:r>
            <a:r>
              <a:rPr lang="nl-NL" sz="2000" dirty="0" smtClean="0"/>
              <a:t>Power Aero </a:t>
            </a:r>
            <a:r>
              <a:rPr lang="ru-RU" sz="2000" dirty="0" smtClean="0"/>
              <a:t>была продана в </a:t>
            </a:r>
            <a:r>
              <a:rPr lang="nl-NL" sz="2000" dirty="0" smtClean="0"/>
              <a:t>2012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Большая часть узлов была переработана и улучшена</a:t>
            </a:r>
            <a:endParaRPr lang="nl-NL" sz="2000" dirty="0" smtClean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l-NL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/>
              <a:t>Большинство технологий заимствовано от </a:t>
            </a:r>
            <a:r>
              <a:rPr lang="nl-NL" sz="2000" dirty="0" smtClean="0"/>
              <a:t>Aero Technium </a:t>
            </a:r>
            <a:r>
              <a:rPr lang="ru-RU" sz="2000" dirty="0" smtClean="0"/>
              <a:t>нос системой подачи шпули </a:t>
            </a:r>
            <a:r>
              <a:rPr lang="nl-NL" sz="2000" dirty="0" smtClean="0"/>
              <a:t>super slow 5</a:t>
            </a:r>
            <a:endParaRPr lang="nl-NL" sz="2000" dirty="0"/>
          </a:p>
          <a:p>
            <a:endParaRPr lang="nl-NL" dirty="0"/>
          </a:p>
        </p:txBody>
      </p:sp>
      <p:sp>
        <p:nvSpPr>
          <p:cNvPr id="18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Power aero xtb - xsb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67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and Stealth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311" y="1542725"/>
            <a:ext cx="2801238" cy="245727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584" y="1040143"/>
            <a:ext cx="3911254" cy="47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49" y="984090"/>
            <a:ext cx="2914219" cy="35701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04595" y="5492938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4595" y="6217107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EROWRAP X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3903" y="5337901"/>
            <a:ext cx="1738153" cy="1018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41" y="5768703"/>
            <a:ext cx="1098755" cy="29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90" y="5551988"/>
            <a:ext cx="1109520" cy="657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/>
          <a:srcRect l="33579" r="33211" b="70011"/>
          <a:stretch/>
        </p:blipFill>
        <p:spPr bwMode="auto">
          <a:xfrm>
            <a:off x="425110" y="5532149"/>
            <a:ext cx="1350211" cy="64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667" y="5559995"/>
            <a:ext cx="1245547" cy="613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2110" y="5588568"/>
            <a:ext cx="1057329" cy="532763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74203" y="5540544"/>
            <a:ext cx="952387" cy="56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062" y="5588568"/>
            <a:ext cx="1040128" cy="520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4110" y="130718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 smtClean="0"/>
              <a:t>X </a:t>
            </a:r>
            <a:r>
              <a:rPr lang="nl-NL" b="1" dirty="0" err="1" smtClean="0"/>
              <a:t>Protect</a:t>
            </a:r>
            <a:r>
              <a:rPr lang="nl-NL" b="1" dirty="0" smtClean="0"/>
              <a:t>: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en-US" dirty="0" smtClean="0"/>
              <a:t>X Protect </a:t>
            </a:r>
            <a:r>
              <a:rPr lang="ru-RU" dirty="0" smtClean="0"/>
              <a:t>в 7 раз более защищённая чем </a:t>
            </a:r>
            <a:r>
              <a:rPr lang="en-US" dirty="0" err="1" smtClean="0"/>
              <a:t>Coreprotect</a:t>
            </a:r>
            <a:r>
              <a:rPr lang="en-US" dirty="0" smtClean="0"/>
              <a:t> </a:t>
            </a:r>
            <a:r>
              <a:rPr lang="ru-RU" dirty="0" smtClean="0"/>
              <a:t>благодаря системе лабиринтов</a:t>
            </a:r>
            <a:r>
              <a:rPr lang="en-US" dirty="0" smtClean="0"/>
              <a:t>. </a:t>
            </a:r>
            <a:r>
              <a:rPr lang="ru-RU" dirty="0" smtClean="0"/>
              <a:t>Благодаря данной системе воде нужно больше времени что бы попасть внутрь механизма, чем </a:t>
            </a:r>
            <a:r>
              <a:rPr lang="en-US" dirty="0" err="1" smtClean="0"/>
              <a:t>Coreprotect</a:t>
            </a:r>
            <a:r>
              <a:rPr lang="ru-RU" dirty="0"/>
              <a:t>.</a:t>
            </a:r>
            <a:endParaRPr lang="en-US" dirty="0" smtClean="0"/>
          </a:p>
          <a:p>
            <a:r>
              <a:rPr lang="en-US" b="1" dirty="0" smtClean="0"/>
              <a:t>Parallel Body:</a:t>
            </a:r>
          </a:p>
          <a:p>
            <a:r>
              <a:rPr lang="ru-RU" dirty="0" smtClean="0"/>
              <a:t>Идеально спроектированное положение штока и корпуса катушки позволяет сделать заброс более дальним и точным</a:t>
            </a:r>
            <a:r>
              <a:rPr lang="en-US" dirty="0" smtClean="0"/>
              <a:t>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36504"/>
              </p:ext>
            </p:extLst>
          </p:nvPr>
        </p:nvGraphicFramePr>
        <p:xfrm>
          <a:off x="732047" y="4364921"/>
          <a:ext cx="10225815" cy="965273"/>
        </p:xfrm>
        <a:graphic>
          <a:graphicData uri="http://schemas.openxmlformats.org/drawingml/2006/table">
            <a:tbl>
              <a:tblPr/>
              <a:tblGrid>
                <a:gridCol w="1441451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2067916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1205253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926753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928869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1151120">
                  <a:extLst>
                    <a:ext uri="{9D8B030D-6E8A-4147-A177-3AD203B41FA5}">
                      <a16:colId xmlns:a16="http://schemas.microsoft.com/office/drawing/2014/main" val="104085683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618778687"/>
                    </a:ext>
                  </a:extLst>
                </a:gridCol>
                <a:gridCol w="726453">
                  <a:extLst>
                    <a:ext uri="{9D8B030D-6E8A-4147-A177-3AD203B41FA5}">
                      <a16:colId xmlns:a16="http://schemas.microsoft.com/office/drawing/2014/main" val="248482138"/>
                    </a:ext>
                  </a:extLst>
                </a:gridCol>
              </a:tblGrid>
              <a:tr h="488595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CAP (MM/M)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Drag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ULTCI414000XSC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Ultegra CI4+ 14000 XSC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540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0.35-550/0.40-400/0.45-300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ULTCI414000XTC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Ultegra 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CI4+ 14000 </a:t>
                      </a:r>
                      <a:r>
                        <a:rPr lang="nl-N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XTC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540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0.35-550/0.40-400/0.45-300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N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194832"/>
                  </a:ext>
                </a:extLst>
              </a:tr>
            </a:tbl>
          </a:graphicData>
        </a:graphic>
      </p:graphicFrame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err="1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Ultegra</a:t>
            </a:r>
            <a:r>
              <a:rPr kumimoji="0" lang="nl-NL" sz="3067" b="1" i="0" u="none" strike="noStrike" kern="1200" cap="all" spc="2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ci4+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7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nl-NL" dirty="0"/>
          </a:p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>
          <a:xfrm>
            <a:off x="540126" y="6623623"/>
            <a:ext cx="6296089" cy="216000"/>
          </a:xfrm>
        </p:spPr>
        <p:txBody>
          <a:bodyPr/>
          <a:lstStyle/>
          <a:p>
            <a:r>
              <a:rPr lang="nl-NL" dirty="0"/>
              <a:t>PRODUCT PASSPORT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>
          <a:xfrm>
            <a:off x="11747228" y="6623623"/>
            <a:ext cx="362984" cy="216000"/>
          </a:xfrm>
        </p:spPr>
        <p:txBody>
          <a:bodyPr/>
          <a:lstStyle/>
          <a:p>
            <a:fld id="{66C1F3A1-1AAE-4436-9F74-A91C374B0FE0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3736" y="1598316"/>
            <a:ext cx="5280000" cy="47926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sz="2133" b="1" dirty="0">
                <a:solidFill>
                  <a:schemeClr val="accent1"/>
                </a:solidFill>
              </a:rPr>
              <a:t>Old vs new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63" y="253577"/>
            <a:ext cx="4052613" cy="341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835" y="1079557"/>
            <a:ext cx="1434287" cy="185562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066369"/>
              </p:ext>
            </p:extLst>
          </p:nvPr>
        </p:nvGraphicFramePr>
        <p:xfrm>
          <a:off x="3153736" y="3016268"/>
          <a:ext cx="5571848" cy="3048000"/>
        </p:xfrm>
        <a:graphic>
          <a:graphicData uri="http://schemas.openxmlformats.org/drawingml/2006/table">
            <a:tbl>
              <a:tblPr/>
              <a:tblGrid>
                <a:gridCol w="1536472">
                  <a:extLst>
                    <a:ext uri="{9D8B030D-6E8A-4147-A177-3AD203B41FA5}">
                      <a16:colId xmlns:a16="http://schemas.microsoft.com/office/drawing/2014/main" val="1884046505"/>
                    </a:ext>
                  </a:extLst>
                </a:gridCol>
                <a:gridCol w="2017688">
                  <a:extLst>
                    <a:ext uri="{9D8B030D-6E8A-4147-A177-3AD203B41FA5}">
                      <a16:colId xmlns:a16="http://schemas.microsoft.com/office/drawing/2014/main" val="1612148154"/>
                    </a:ext>
                  </a:extLst>
                </a:gridCol>
                <a:gridCol w="2017688">
                  <a:extLst>
                    <a:ext uri="{9D8B030D-6E8A-4147-A177-3AD203B41FA5}">
                      <a16:colId xmlns:a16="http://schemas.microsoft.com/office/drawing/2014/main" val="2161900192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Shimano product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19161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Reel name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Ultegra CI4+ XTB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Ultegra CI4+ XTC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9317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79764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2017?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609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S A-RB</a:t>
                      </a:r>
                      <a:r>
                        <a:rPr lang="pt-BR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+ 1 RB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A-RB + 1 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648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4,3:1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61307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46349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cap. (mm/m)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0.35-550/0.40-400/0.45-300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0.35-550/0.40-400/0.45-300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82021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Max. drag power (kg)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10303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Body material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CI4+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CI4+</a:t>
                      </a:r>
                      <a:endParaRPr lang="nl-N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35645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Spool material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 cold forged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 cold forged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5467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Handle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59456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366" y="1048769"/>
            <a:ext cx="1556940" cy="201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779" y="3016269"/>
            <a:ext cx="2764221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 smtClean="0"/>
              <a:t>Основные изменения</a:t>
            </a:r>
            <a:r>
              <a:rPr lang="nl-NL" sz="1867" dirty="0" smtClean="0"/>
              <a:t>:</a:t>
            </a:r>
            <a:endParaRPr lang="nl-NL" sz="1867" dirty="0"/>
          </a:p>
          <a:p>
            <a:r>
              <a:rPr lang="nl-NL" sz="1867" dirty="0"/>
              <a:t>- G Free Body</a:t>
            </a:r>
          </a:p>
          <a:p>
            <a:r>
              <a:rPr lang="nl-NL" sz="1867" dirty="0"/>
              <a:t>- Parallel Body</a:t>
            </a:r>
          </a:p>
          <a:p>
            <a:r>
              <a:rPr lang="nl-NL" sz="1867" dirty="0"/>
              <a:t>- X Protect</a:t>
            </a:r>
          </a:p>
          <a:p>
            <a:r>
              <a:rPr lang="nl-NL" sz="1867" dirty="0"/>
              <a:t>- Hi-Speed Drag</a:t>
            </a:r>
          </a:p>
          <a:p>
            <a:endParaRPr lang="nl-NL" sz="1867" dirty="0"/>
          </a:p>
          <a:p>
            <a:endParaRPr lang="nl-NL" sz="1867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433" y="2935184"/>
            <a:ext cx="1245547" cy="6131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3014" y="5099060"/>
            <a:ext cx="1057329" cy="532763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73013" y="4352220"/>
            <a:ext cx="952387" cy="56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143" y="3653403"/>
            <a:ext cx="1040128" cy="5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Baitcasting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9127715" y="2032057"/>
            <a:ext cx="1966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MicroModule Gear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513232" y="3964928"/>
            <a:ext cx="2051720" cy="256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ounded Rectangle 29"/>
          <p:cNvSpPr/>
          <p:nvPr/>
        </p:nvSpPr>
        <p:spPr>
          <a:xfrm>
            <a:off x="3760987" y="3964928"/>
            <a:ext cx="2051720" cy="256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018122" y="3964929"/>
            <a:ext cx="2051720" cy="2577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ounded Rectangle 31"/>
          <p:cNvSpPr/>
          <p:nvPr/>
        </p:nvSpPr>
        <p:spPr>
          <a:xfrm>
            <a:off x="8249612" y="3964929"/>
            <a:ext cx="2051720" cy="256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ounded Rectangle 32"/>
          <p:cNvSpPr/>
          <p:nvPr/>
        </p:nvSpPr>
        <p:spPr>
          <a:xfrm>
            <a:off x="1524782" y="949594"/>
            <a:ext cx="2051720" cy="2205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ounded Rectangle 41"/>
          <p:cNvSpPr/>
          <p:nvPr/>
        </p:nvSpPr>
        <p:spPr>
          <a:xfrm>
            <a:off x="5981321" y="949593"/>
            <a:ext cx="2051720" cy="22052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ounded Rectangle 42"/>
          <p:cNvSpPr/>
          <p:nvPr/>
        </p:nvSpPr>
        <p:spPr>
          <a:xfrm>
            <a:off x="8257216" y="949594"/>
            <a:ext cx="2051720" cy="22052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971" y="1325097"/>
            <a:ext cx="1953395" cy="1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255" y="4599309"/>
            <a:ext cx="1965660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2607" y="4569452"/>
            <a:ext cx="2006465" cy="144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ounded Rectangle 46"/>
          <p:cNvSpPr/>
          <p:nvPr/>
        </p:nvSpPr>
        <p:spPr>
          <a:xfrm>
            <a:off x="3775352" y="929434"/>
            <a:ext cx="2051720" cy="22052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199" y="1496619"/>
            <a:ext cx="1965045" cy="11391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031" y="4506575"/>
            <a:ext cx="1891374" cy="157402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5025" y="1449468"/>
            <a:ext cx="1900597" cy="107915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352" y="4490980"/>
            <a:ext cx="1924050" cy="1676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4372" y="1197117"/>
            <a:ext cx="1959426" cy="1672269"/>
          </a:xfrm>
          <a:prstGeom prst="rect">
            <a:avLst/>
          </a:prstGeom>
        </p:spPr>
      </p:pic>
      <p:pic>
        <p:nvPicPr>
          <p:cNvPr id="70" name="Picture 69">
            <a:hlinkClick r:id="rId11" action="ppaction://hlinkpres?slideindex=1&amp;slidetitle=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1393" y="147008"/>
            <a:ext cx="635262" cy="4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Hagane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4 pillars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1F3A1-1AAE-4436-9F74-A91C374B0FE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27715" y="2032057"/>
            <a:ext cx="1966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MicroModule Gear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1711" y="4311915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X-Ship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43119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Hagane </a:t>
            </a:r>
            <a:r>
              <a:rPr lang="nl-NL" dirty="0" smtClean="0">
                <a:solidFill>
                  <a:schemeClr val="bg1"/>
                </a:solidFill>
              </a:rPr>
              <a:t>body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1468548"/>
            <a:ext cx="10412896" cy="45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660" y="2904273"/>
            <a:ext cx="4559609" cy="253752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ПРЕИМУЩЕСТВА МУЛЬТИПЛИКАТОРНЫХ КАТУШЕК</a:t>
            </a:r>
            <a:r>
              <a:rPr lang="en-GB" b="1" dirty="0" smtClean="0"/>
              <a:t>:</a:t>
            </a:r>
            <a:r>
              <a:rPr lang="en-GB" dirty="0"/>
              <a:t/>
            </a:r>
            <a:br>
              <a:rPr lang="en-GB" dirty="0"/>
            </a:br>
            <a:r>
              <a:rPr lang="ru-RU" b="1" dirty="0" smtClean="0"/>
              <a:t>Заброс</a:t>
            </a:r>
            <a:r>
              <a:rPr lang="en-GB" b="1" dirty="0" smtClean="0"/>
              <a:t>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Более аккуратный заброс благодаря контролю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Корректировки могут быть сделаны во время заброса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/>
              <a:t>Возможны быстрые забросы одной рукой</a:t>
            </a:r>
          </a:p>
          <a:p>
            <a:pPr marL="0" indent="0">
              <a:buNone/>
            </a:pPr>
            <a:r>
              <a:rPr lang="en-GB" dirty="0"/>
              <a:t>- </a:t>
            </a:r>
            <a:r>
              <a:rPr lang="ru-RU" dirty="0" smtClean="0"/>
              <a:t>Лёгкий боковой заброс </a:t>
            </a:r>
            <a:endParaRPr lang="en-GB" dirty="0"/>
          </a:p>
          <a:p>
            <a:pPr marL="0" indent="0">
              <a:buNone/>
            </a:pPr>
            <a:r>
              <a:rPr lang="ru-RU" b="1" dirty="0" smtClean="0"/>
              <a:t>Рыбалка</a:t>
            </a:r>
            <a:r>
              <a:rPr lang="en-GB" b="1" dirty="0" smtClean="0"/>
              <a:t>: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Точка баланса Удилища и Катушки находятся </a:t>
            </a:r>
          </a:p>
          <a:p>
            <a:pPr marL="0" indent="0">
              <a:buNone/>
            </a:pPr>
            <a:r>
              <a:rPr lang="ru-RU" dirty="0" smtClean="0"/>
              <a:t>   в руке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Это позволяет делать легче анимировать приманку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Очень чувствительная рукоятка </a:t>
            </a:r>
          </a:p>
          <a:p>
            <a:pPr marL="0" indent="0">
              <a:buNone/>
            </a:pPr>
            <a:r>
              <a:rPr lang="ru-RU" dirty="0" smtClean="0"/>
              <a:t>   (инерция практически отсутствует)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Быстрая реакция во время поклёвки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- </a:t>
            </a:r>
            <a:r>
              <a:rPr lang="ru-RU" dirty="0" smtClean="0"/>
              <a:t>Хорошо подходят для использования тяжёлых приманок, так как </a:t>
            </a:r>
            <a:r>
              <a:rPr lang="ru-RU" dirty="0" err="1" smtClean="0"/>
              <a:t>аксель</a:t>
            </a:r>
            <a:r>
              <a:rPr lang="ru-RU" dirty="0" smtClean="0"/>
              <a:t> находится горизонтально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General info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Baitcast</a:t>
            </a:r>
            <a:r>
              <a:rPr lang="en-GB" dirty="0"/>
              <a:t> VS Spinning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20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1271100"/>
            <a:ext cx="3386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ПРИЕМУЩЕСТВА</a:t>
            </a:r>
            <a:r>
              <a:rPr lang="en-GB" sz="2400" dirty="0" smtClean="0">
                <a:solidFill>
                  <a:srgbClr val="00B0F0"/>
                </a:solidFill>
              </a:rPr>
              <a:t>: </a:t>
            </a:r>
            <a:r>
              <a:rPr lang="en-GB" sz="2400" dirty="0">
                <a:solidFill>
                  <a:srgbClr val="00B0F0"/>
                </a:solidFill>
              </a:rPr>
              <a:t/>
            </a:r>
            <a:br>
              <a:rPr lang="en-GB" sz="2400" dirty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ТОЧНОСТЬ И КОНТРОЛЬ</a:t>
            </a:r>
            <a:endParaRPr lang="en-GB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133D48-5BFA-48CB-B0AF-1AE2B8E3D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r="13614"/>
          <a:stretch/>
        </p:blipFill>
        <p:spPr>
          <a:xfrm>
            <a:off x="7915910" y="3125222"/>
            <a:ext cx="4132580" cy="338797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13737" y="1587123"/>
            <a:ext cx="11356531" cy="47145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Преимущества безынерционных катушек</a:t>
            </a:r>
            <a:r>
              <a:rPr lang="en-GB" b="1" dirty="0" smtClean="0"/>
              <a:t>:</a:t>
            </a:r>
            <a:r>
              <a:rPr lang="en-GB" dirty="0"/>
              <a:t/>
            </a:r>
            <a:br>
              <a:rPr lang="en-GB" dirty="0"/>
            </a:br>
            <a:r>
              <a:rPr lang="ru-RU" b="1" dirty="0" smtClean="0"/>
              <a:t>Заброс</a:t>
            </a:r>
            <a:r>
              <a:rPr lang="en-GB" b="1" dirty="0" smtClean="0"/>
              <a:t>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Заброс (как действие) очень прост</a:t>
            </a:r>
          </a:p>
          <a:p>
            <a:pPr marL="0" indent="0">
              <a:buNone/>
            </a:pPr>
            <a:r>
              <a:rPr lang="en-GB" dirty="0" smtClean="0"/>
              <a:t>- </a:t>
            </a:r>
            <a:r>
              <a:rPr lang="ru-RU" dirty="0" smtClean="0"/>
              <a:t>Нет необходимости в дополнительных настройках, вы всегда можете начать правильно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Лёгкие дальние забросы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Отсутствие шансов на образовании бороды</a:t>
            </a:r>
            <a:endParaRPr lang="en-GB" dirty="0"/>
          </a:p>
          <a:p>
            <a:pPr marL="0" indent="0">
              <a:buNone/>
            </a:pPr>
            <a:r>
              <a:rPr lang="ru-RU" b="1" dirty="0" smtClean="0"/>
              <a:t>Рыбалка</a:t>
            </a:r>
            <a:r>
              <a:rPr lang="en-GB" b="1" dirty="0" smtClean="0"/>
              <a:t>: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Спиннинговые катушки более универсальны </a:t>
            </a:r>
          </a:p>
          <a:p>
            <a:pPr marL="0" indent="0">
              <a:buNone/>
            </a:pPr>
            <a:r>
              <a:rPr lang="ru-RU" dirty="0" smtClean="0"/>
              <a:t>(Всегда готовы для заброса, вне зависимости </a:t>
            </a:r>
          </a:p>
          <a:p>
            <a:pPr marL="0" indent="0">
              <a:buNone/>
            </a:pPr>
            <a:r>
              <a:rPr lang="ru-RU" dirty="0" smtClean="0"/>
              <a:t>от типа и размера приманки)</a:t>
            </a:r>
            <a:r>
              <a:rPr lang="en-GB" dirty="0" smtClean="0"/>
              <a:t>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Более быстрая проводка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ru-RU" dirty="0" smtClean="0"/>
              <a:t>Чувствительность во время проводки лучше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-</a:t>
            </a:r>
            <a:r>
              <a:rPr lang="ru-RU" dirty="0" smtClean="0"/>
              <a:t>Звук фрикциона во время поклёвки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General info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Baitcast</a:t>
            </a:r>
            <a:r>
              <a:rPr lang="en-GB" dirty="0"/>
              <a:t> VS Spinning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21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9314" y="1375570"/>
            <a:ext cx="5258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ПРЕИМУЩЕСТВА</a:t>
            </a:r>
            <a:r>
              <a:rPr lang="en-GB" sz="2400" dirty="0" smtClean="0">
                <a:solidFill>
                  <a:srgbClr val="00B0F0"/>
                </a:solidFill>
              </a:rPr>
              <a:t>: </a:t>
            </a:r>
            <a:r>
              <a:rPr lang="en-GB" sz="2400" dirty="0">
                <a:solidFill>
                  <a:srgbClr val="00B0F0"/>
                </a:solidFill>
              </a:rPr>
              <a:t/>
            </a:r>
            <a:br>
              <a:rPr lang="en-GB" sz="2400" dirty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ЛЕГЧЕ, БЫСТРЕЕ И МНОГОСТОРОННЕЕ</a:t>
            </a:r>
            <a:endParaRPr lang="en-GB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4561D202-7CB6-43EA-84D8-B34D4699B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4212" y="2859082"/>
            <a:ext cx="4539785" cy="277685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13737" y="1620373"/>
            <a:ext cx="11356531" cy="424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Низкопрофильные </a:t>
            </a:r>
            <a:r>
              <a:rPr lang="ru-RU" b="1" dirty="0" err="1" smtClean="0"/>
              <a:t>мультипликаторные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Катушки (мыльницы)</a:t>
            </a:r>
            <a:r>
              <a:rPr lang="en-GB" b="1" dirty="0" smtClean="0"/>
              <a:t>:</a:t>
            </a:r>
            <a:endParaRPr lang="en-GB" b="1" dirty="0"/>
          </a:p>
          <a:p>
            <a:pPr>
              <a:buFontTx/>
              <a:buChar char="-"/>
            </a:pPr>
            <a:r>
              <a:rPr lang="ru-RU" dirty="0" smtClean="0"/>
              <a:t>Эргономичная форма</a:t>
            </a:r>
            <a:endParaRPr lang="en-GB" dirty="0"/>
          </a:p>
          <a:p>
            <a:pPr>
              <a:buFontTx/>
              <a:buChar char="-"/>
            </a:pPr>
            <a:r>
              <a:rPr lang="ru-RU" dirty="0" smtClean="0"/>
              <a:t>Изначально были разработаны для ловли </a:t>
            </a:r>
            <a:r>
              <a:rPr lang="ru-RU" dirty="0" err="1" smtClean="0"/>
              <a:t>Басса</a:t>
            </a:r>
            <a:endParaRPr lang="en-GB" dirty="0"/>
          </a:p>
          <a:p>
            <a:pPr>
              <a:buFontTx/>
              <a:buChar char="-"/>
            </a:pPr>
            <a:r>
              <a:rPr lang="ru-RU" dirty="0" smtClean="0"/>
              <a:t>Подходят для лёгких и средних приманок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</a:t>
            </a:r>
            <a:r>
              <a:rPr lang="ru-RU" dirty="0" smtClean="0"/>
              <a:t>в наши дни есть исключения</a:t>
            </a:r>
            <a:r>
              <a:rPr lang="en-GB" dirty="0" smtClean="0"/>
              <a:t>)</a:t>
            </a:r>
            <a:endParaRPr lang="en-GB" dirty="0"/>
          </a:p>
          <a:p>
            <a:pPr>
              <a:buFontTx/>
              <a:buChar char="-"/>
            </a:pPr>
            <a:r>
              <a:rPr lang="ru-RU" dirty="0" smtClean="0"/>
              <a:t>Сделаны для точного заброса и контроля приманки</a:t>
            </a:r>
            <a:r>
              <a:rPr lang="en-GB" dirty="0" smtClean="0"/>
              <a:t>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</a:t>
            </a:r>
            <a:r>
              <a:rPr lang="ru-RU" dirty="0" smtClean="0"/>
              <a:t>Хорошая чувствительность, благодаря компактному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дизайну удилища и катушки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   </a:t>
            </a:r>
            <a:r>
              <a:rPr lang="en-GB" dirty="0" smtClean="0"/>
              <a:t>2</a:t>
            </a:r>
            <a:r>
              <a:rPr lang="en-GB" dirty="0"/>
              <a:t>. </a:t>
            </a:r>
            <a:r>
              <a:rPr lang="ru-RU" dirty="0" smtClean="0"/>
              <a:t>Точка баланса на ладони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   </a:t>
            </a:r>
            <a:r>
              <a:rPr lang="en-GB" dirty="0" smtClean="0"/>
              <a:t>3</a:t>
            </a:r>
            <a:r>
              <a:rPr lang="en-GB" dirty="0"/>
              <a:t>. </a:t>
            </a:r>
            <a:r>
              <a:rPr lang="ru-RU" dirty="0" smtClean="0"/>
              <a:t>Заброс одной рукой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General info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profile </a:t>
            </a:r>
            <a:r>
              <a:rPr lang="en-GB" dirty="0" err="1"/>
              <a:t>baitcasting</a:t>
            </a:r>
            <a:r>
              <a:rPr lang="en-GB" dirty="0"/>
              <a:t> reels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22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0659" y="1314974"/>
            <a:ext cx="3386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ПРЕИМУЩЕСТВА </a:t>
            </a:r>
            <a:r>
              <a:rPr lang="en-GB" sz="2400" dirty="0" smtClean="0">
                <a:solidFill>
                  <a:srgbClr val="00B0F0"/>
                </a:solidFill>
              </a:rPr>
              <a:t>: </a:t>
            </a:r>
            <a:r>
              <a:rPr lang="en-GB" sz="2400" dirty="0">
                <a:solidFill>
                  <a:srgbClr val="00B0F0"/>
                </a:solidFill>
              </a:rPr>
              <a:t/>
            </a:r>
            <a:br>
              <a:rPr lang="en-GB" sz="2400" dirty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КОНТРОЛЬ И ТОЧНОСТЬ</a:t>
            </a:r>
            <a:endParaRPr lang="en-GB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shimano calcutta 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3356" y="2570391"/>
            <a:ext cx="4616592" cy="33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Круглые </a:t>
            </a:r>
            <a:r>
              <a:rPr lang="ru-RU" b="1" dirty="0" err="1" smtClean="0"/>
              <a:t>мультипликаторные</a:t>
            </a:r>
            <a:r>
              <a:rPr lang="ru-RU" b="1" dirty="0" smtClean="0"/>
              <a:t> катушки (</a:t>
            </a:r>
            <a:r>
              <a:rPr lang="ru-RU" b="1" dirty="0" err="1" smtClean="0"/>
              <a:t>бочёнки</a:t>
            </a:r>
            <a:r>
              <a:rPr lang="ru-RU" b="1" dirty="0" smtClean="0"/>
              <a:t>)</a:t>
            </a:r>
            <a:r>
              <a:rPr lang="en-GB" b="1" dirty="0" smtClean="0"/>
              <a:t>:</a:t>
            </a:r>
            <a:endParaRPr lang="en-GB" b="1" dirty="0"/>
          </a:p>
          <a:p>
            <a:pPr>
              <a:buFontTx/>
              <a:buChar char="-"/>
            </a:pPr>
            <a:r>
              <a:rPr lang="ru-RU" dirty="0" smtClean="0"/>
              <a:t>Круглая форма</a:t>
            </a:r>
            <a:endParaRPr lang="en-GB" dirty="0"/>
          </a:p>
          <a:p>
            <a:pPr>
              <a:buFontTx/>
              <a:buChar char="-"/>
            </a:pPr>
            <a:r>
              <a:rPr lang="ru-RU" dirty="0" smtClean="0"/>
              <a:t>Подходит для более </a:t>
            </a:r>
            <a:r>
              <a:rPr lang="ru-RU" u="sng" dirty="0" smtClean="0"/>
              <a:t>тяжёлой</a:t>
            </a:r>
            <a:r>
              <a:rPr lang="ru-RU" dirty="0" smtClean="0"/>
              <a:t> рыбалки: большая рыба и приманки </a:t>
            </a:r>
          </a:p>
          <a:p>
            <a:pPr>
              <a:buFontTx/>
              <a:buChar char="-"/>
            </a:pPr>
            <a:r>
              <a:rPr lang="ru-RU" dirty="0" smtClean="0"/>
              <a:t>Большая </a:t>
            </a:r>
            <a:r>
              <a:rPr lang="ru-RU" dirty="0" err="1" smtClean="0"/>
              <a:t>лесоёмкость</a:t>
            </a:r>
            <a:r>
              <a:rPr lang="ru-RU" dirty="0" smtClean="0"/>
              <a:t>, чем у низкопрофильных мультипликаторах</a:t>
            </a:r>
            <a:endParaRPr lang="en-GB" dirty="0"/>
          </a:p>
          <a:p>
            <a:pPr>
              <a:buFontTx/>
              <a:buChar char="-"/>
            </a:pPr>
            <a:r>
              <a:rPr lang="ru-RU" dirty="0" smtClean="0"/>
              <a:t>Сделаны для мощности, контроля и тяжёлой рыбалки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</a:t>
            </a:r>
            <a:r>
              <a:rPr lang="ru-RU" dirty="0" smtClean="0"/>
              <a:t>Более надёжные шестерёнки, подходящие для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крупных приманок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   </a:t>
            </a:r>
            <a:r>
              <a:rPr lang="en-GB" dirty="0" smtClean="0"/>
              <a:t>2</a:t>
            </a:r>
            <a:r>
              <a:rPr lang="en-GB" dirty="0"/>
              <a:t>. </a:t>
            </a:r>
            <a:r>
              <a:rPr lang="ru-RU" dirty="0" smtClean="0"/>
              <a:t>Более надёжны чем </a:t>
            </a:r>
            <a:r>
              <a:rPr lang="ru-RU" dirty="0" err="1" smtClean="0"/>
              <a:t>безинерционные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      катушки при использовании тяжёлых грузов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   </a:t>
            </a:r>
            <a:r>
              <a:rPr lang="en-GB" dirty="0" smtClean="0"/>
              <a:t>3</a:t>
            </a:r>
            <a:r>
              <a:rPr lang="en-GB" dirty="0"/>
              <a:t>. </a:t>
            </a:r>
            <a:r>
              <a:rPr lang="ru-RU" dirty="0" smtClean="0"/>
              <a:t>Прямой контроль во время заброса и проводки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General info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Round profile </a:t>
            </a:r>
            <a:r>
              <a:rPr lang="en-GB" dirty="0" err="1"/>
              <a:t>baitcasting</a:t>
            </a:r>
            <a:r>
              <a:rPr lang="en-GB" dirty="0"/>
              <a:t> reels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23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925" y="1107691"/>
            <a:ext cx="3501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ПРЕИМУЩЕСТВА </a:t>
            </a:r>
            <a:r>
              <a:rPr lang="en-GB" sz="2400" dirty="0" smtClean="0">
                <a:solidFill>
                  <a:srgbClr val="00B0F0"/>
                </a:solidFill>
              </a:rPr>
              <a:t>: </a:t>
            </a:r>
            <a:r>
              <a:rPr lang="en-GB" sz="2400" dirty="0">
                <a:solidFill>
                  <a:srgbClr val="00B0F0"/>
                </a:solidFill>
              </a:rPr>
              <a:t/>
            </a:r>
            <a:br>
              <a:rPr lang="en-GB" sz="2400" dirty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МОЩНОСТЬ</a:t>
            </a:r>
            <a:r>
              <a:rPr lang="en-GB" sz="2400" b="1" dirty="0" smtClean="0">
                <a:solidFill>
                  <a:srgbClr val="00B0F0"/>
                </a:solidFill>
              </a:rPr>
              <a:t>, </a:t>
            </a:r>
            <a:r>
              <a:rPr lang="ru-RU" sz="2400" b="1" dirty="0">
                <a:solidFill>
                  <a:srgbClr val="00B0F0"/>
                </a:solidFill>
              </a:rPr>
              <a:t>КОНТРОЛЬ </a:t>
            </a:r>
            <a:endParaRPr lang="ru-RU" sz="2400" b="1" dirty="0" smtClean="0">
              <a:solidFill>
                <a:srgbClr val="00B0F0"/>
              </a:solidFill>
            </a:endParaRPr>
          </a:p>
          <a:p>
            <a:r>
              <a:rPr lang="ru-RU" sz="2400" b="1" dirty="0" smtClean="0">
                <a:solidFill>
                  <a:srgbClr val="00B0F0"/>
                </a:solidFill>
              </a:rPr>
              <a:t>ТЯЖЁЛАЯ РЫБАЛКА</a:t>
            </a:r>
            <a:r>
              <a:rPr lang="en-GB" sz="2400" b="1" dirty="0" smtClean="0">
                <a:solidFill>
                  <a:srgbClr val="00B0F0"/>
                </a:solidFill>
              </a:rPr>
              <a:t>,</a:t>
            </a:r>
            <a:r>
              <a:rPr lang="en-GB" sz="2400" b="1" dirty="0">
                <a:solidFill>
                  <a:srgbClr val="00B0F0"/>
                </a:solidFill>
              </a:rPr>
              <a:t/>
            </a:r>
            <a:br>
              <a:rPr lang="en-GB" sz="2400" b="1" dirty="0">
                <a:solidFill>
                  <a:srgbClr val="00B0F0"/>
                </a:solidFill>
              </a:rPr>
            </a:br>
            <a:endParaRPr lang="en-GB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fishing reel gea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30010" y="2318000"/>
            <a:ext cx="3183492" cy="32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10521" y="1080974"/>
            <a:ext cx="8619488" cy="471452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Передаточное число, это соотношение между </a:t>
            </a:r>
            <a:r>
              <a:rPr lang="ru-RU" u="sng" dirty="0" smtClean="0"/>
              <a:t>скоростью</a:t>
            </a:r>
            <a:r>
              <a:rPr lang="ru-RU" dirty="0" smtClean="0"/>
              <a:t> и </a:t>
            </a:r>
            <a:r>
              <a:rPr lang="ru-RU" u="sng" dirty="0" smtClean="0"/>
              <a:t>мощностью</a:t>
            </a:r>
            <a:r>
              <a:rPr lang="ru-RU" dirty="0" smtClean="0"/>
              <a:t> катушки.</a:t>
            </a:r>
            <a:endParaRPr lang="en-US" dirty="0"/>
          </a:p>
          <a:p>
            <a:r>
              <a:rPr lang="ru-RU" dirty="0" smtClean="0"/>
              <a:t>Отображается числами </a:t>
            </a:r>
            <a:r>
              <a:rPr lang="en-US" dirty="0" smtClean="0"/>
              <a:t>(</a:t>
            </a:r>
            <a:r>
              <a:rPr lang="ru-RU" dirty="0" smtClean="0"/>
              <a:t>например</a:t>
            </a:r>
            <a:r>
              <a:rPr lang="en-US" dirty="0" smtClean="0"/>
              <a:t> </a:t>
            </a:r>
            <a:r>
              <a:rPr lang="en-US" dirty="0"/>
              <a:t>6.0:1). </a:t>
            </a:r>
            <a:r>
              <a:rPr lang="ru-RU" dirty="0" smtClean="0"/>
              <a:t>Это обозначает, что шпуля оборачивается шесть раз во время полного оборота рукоятки 360 градусов</a:t>
            </a:r>
            <a:endParaRPr lang="en-US" dirty="0"/>
          </a:p>
          <a:p>
            <a:r>
              <a:rPr lang="ru-RU" dirty="0" smtClean="0"/>
              <a:t>Работа напоминает работу переключателя велосипеда</a:t>
            </a:r>
            <a:r>
              <a:rPr lang="en-US" dirty="0" smtClean="0"/>
              <a:t>.</a:t>
            </a:r>
            <a:endParaRPr lang="en-US" dirty="0"/>
          </a:p>
          <a:p>
            <a:r>
              <a:rPr lang="ru-RU" u="sng" dirty="0" smtClean="0"/>
              <a:t>Высокое передаточное число</a:t>
            </a:r>
            <a:r>
              <a:rPr lang="en-US" dirty="0" smtClean="0"/>
              <a:t> </a:t>
            </a:r>
            <a:r>
              <a:rPr lang="en-US" dirty="0"/>
              <a:t>(7.0:1 </a:t>
            </a:r>
            <a:r>
              <a:rPr lang="ru-RU" dirty="0" smtClean="0"/>
              <a:t>и выше</a:t>
            </a:r>
            <a:r>
              <a:rPr lang="en-US" dirty="0" smtClean="0"/>
              <a:t>) </a:t>
            </a:r>
            <a:r>
              <a:rPr lang="ru-RU" dirty="0" smtClean="0"/>
              <a:t>мультипликаторы считаются </a:t>
            </a:r>
            <a:r>
              <a:rPr lang="en-US" dirty="0" smtClean="0"/>
              <a:t>‘</a:t>
            </a:r>
            <a:r>
              <a:rPr lang="ru-RU" u="sng" dirty="0" smtClean="0"/>
              <a:t>быстрыми</a:t>
            </a:r>
            <a:r>
              <a:rPr lang="en-US" dirty="0" smtClean="0"/>
              <a:t>’ </a:t>
            </a:r>
            <a:r>
              <a:rPr lang="ru-RU" dirty="0" smtClean="0"/>
              <a:t>катушками</a:t>
            </a:r>
            <a:r>
              <a:rPr lang="en-US" dirty="0" smtClean="0"/>
              <a:t>. </a:t>
            </a:r>
            <a:r>
              <a:rPr lang="ru-RU" dirty="0" smtClean="0"/>
              <a:t>Они</a:t>
            </a:r>
            <a:r>
              <a:rPr lang="en-US" dirty="0" smtClean="0"/>
              <a:t> </a:t>
            </a:r>
            <a:r>
              <a:rPr lang="ru-RU" u="sng" dirty="0" smtClean="0"/>
              <a:t>выматывают</a:t>
            </a:r>
            <a:r>
              <a:rPr lang="en-US" dirty="0" smtClean="0"/>
              <a:t> </a:t>
            </a:r>
            <a:r>
              <a:rPr lang="ru-RU" dirty="0" smtClean="0"/>
              <a:t>леску</a:t>
            </a:r>
            <a:r>
              <a:rPr lang="en-US" dirty="0" smtClean="0"/>
              <a:t> </a:t>
            </a:r>
            <a:r>
              <a:rPr lang="ru-RU" u="sng" dirty="0" smtClean="0"/>
              <a:t>быстрее</a:t>
            </a:r>
            <a:r>
              <a:rPr lang="en-US" dirty="0" smtClean="0"/>
              <a:t> </a:t>
            </a:r>
            <a:r>
              <a:rPr lang="ru-RU" dirty="0" smtClean="0"/>
              <a:t>и даёт рыболову больше </a:t>
            </a:r>
            <a:r>
              <a:rPr lang="ru-RU" u="sng" dirty="0" smtClean="0"/>
              <a:t>контроля.</a:t>
            </a:r>
            <a:endParaRPr lang="en-US" dirty="0"/>
          </a:p>
          <a:p>
            <a:r>
              <a:rPr lang="ru-RU" u="sng" dirty="0" smtClean="0"/>
              <a:t>Низкое передаточное число</a:t>
            </a:r>
            <a:r>
              <a:rPr lang="en-US" dirty="0" smtClean="0"/>
              <a:t> </a:t>
            </a:r>
            <a:r>
              <a:rPr lang="en-US" dirty="0"/>
              <a:t>(5.6:1 </a:t>
            </a:r>
            <a:r>
              <a:rPr lang="ru-RU" dirty="0" smtClean="0"/>
              <a:t>и меньше</a:t>
            </a:r>
            <a:r>
              <a:rPr lang="en-US" dirty="0" smtClean="0"/>
              <a:t>) </a:t>
            </a:r>
            <a:r>
              <a:rPr lang="ru-RU" dirty="0"/>
              <a:t>мультипликаторы считаются </a:t>
            </a:r>
            <a:r>
              <a:rPr lang="en-US" dirty="0" smtClean="0"/>
              <a:t>‘</a:t>
            </a:r>
            <a:r>
              <a:rPr lang="ru-RU" u="sng" dirty="0" smtClean="0"/>
              <a:t>медленными</a:t>
            </a:r>
            <a:r>
              <a:rPr lang="en-US" dirty="0" smtClean="0"/>
              <a:t>’ </a:t>
            </a:r>
            <a:r>
              <a:rPr lang="ru-RU" dirty="0"/>
              <a:t>катушками</a:t>
            </a:r>
            <a:r>
              <a:rPr lang="en-US" dirty="0" smtClean="0"/>
              <a:t>. </a:t>
            </a:r>
            <a:r>
              <a:rPr lang="ru-RU" dirty="0" smtClean="0"/>
              <a:t>Они выматывают леску </a:t>
            </a:r>
            <a:r>
              <a:rPr lang="ru-RU" u="sng" dirty="0" smtClean="0"/>
              <a:t>медленнее</a:t>
            </a:r>
            <a:r>
              <a:rPr lang="ru-RU" dirty="0" smtClean="0"/>
              <a:t> но </a:t>
            </a:r>
            <a:r>
              <a:rPr lang="ru-RU" u="sng" dirty="0" smtClean="0"/>
              <a:t>мощность больше.</a:t>
            </a:r>
            <a:r>
              <a:rPr lang="ru-RU" dirty="0" smtClean="0"/>
              <a:t> Такие катушки подходят для ловли </a:t>
            </a:r>
            <a:r>
              <a:rPr lang="ru-RU" u="sng" dirty="0" smtClean="0"/>
              <a:t>крупной рыбы</a:t>
            </a:r>
            <a:r>
              <a:rPr lang="ru-RU" dirty="0" smtClean="0"/>
              <a:t> и </a:t>
            </a:r>
            <a:r>
              <a:rPr lang="ru-RU" u="sng" dirty="0" smtClean="0"/>
              <a:t>крупных приманок</a:t>
            </a:r>
            <a:r>
              <a:rPr lang="en-US" dirty="0" smtClean="0"/>
              <a:t>. </a:t>
            </a:r>
            <a:endParaRPr lang="en-US" dirty="0"/>
          </a:p>
          <a:p>
            <a:r>
              <a:rPr lang="ru-RU" u="sng" dirty="0" smtClean="0"/>
              <a:t>Нормальное передаточное число</a:t>
            </a:r>
            <a:r>
              <a:rPr lang="en-US" dirty="0" smtClean="0"/>
              <a:t> </a:t>
            </a:r>
            <a:r>
              <a:rPr lang="en-US" dirty="0"/>
              <a:t>(5.8:1 – 6.8:1) </a:t>
            </a:r>
            <a:r>
              <a:rPr lang="ru-RU" dirty="0" smtClean="0"/>
              <a:t>мультипликаторы считаются </a:t>
            </a:r>
            <a:r>
              <a:rPr lang="en-US" dirty="0" smtClean="0"/>
              <a:t>‘</a:t>
            </a:r>
            <a:r>
              <a:rPr lang="ru-RU" u="sng" dirty="0" smtClean="0"/>
              <a:t>универсальными</a:t>
            </a:r>
            <a:r>
              <a:rPr lang="en-US" dirty="0" smtClean="0"/>
              <a:t>’ </a:t>
            </a:r>
            <a:r>
              <a:rPr lang="ru-RU" dirty="0" smtClean="0"/>
              <a:t>катушками</a:t>
            </a:r>
            <a:r>
              <a:rPr lang="en-US" dirty="0" smtClean="0"/>
              <a:t>. </a:t>
            </a:r>
            <a:r>
              <a:rPr lang="ru-RU" dirty="0" smtClean="0"/>
              <a:t>Они </a:t>
            </a:r>
            <a:r>
              <a:rPr lang="ru-RU" u="sng" dirty="0" smtClean="0"/>
              <a:t>быстро выматывают леску</a:t>
            </a:r>
            <a:r>
              <a:rPr lang="ru-RU" dirty="0" smtClean="0"/>
              <a:t> и </a:t>
            </a:r>
            <a:r>
              <a:rPr lang="ru-RU" u="sng" dirty="0" smtClean="0"/>
              <a:t>довольно мощные</a:t>
            </a:r>
            <a:r>
              <a:rPr lang="ru-RU" dirty="0" smtClean="0"/>
              <a:t> одновременно.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Gear Ratio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 dirty="0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24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33188" y="1606386"/>
            <a:ext cx="5037092" cy="4714521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Это называется</a:t>
            </a:r>
            <a:r>
              <a:rPr lang="en-GB" dirty="0" smtClean="0"/>
              <a:t> </a:t>
            </a:r>
            <a:r>
              <a:rPr lang="en-GB" dirty="0"/>
              <a:t>‘star drag</a:t>
            </a:r>
            <a:r>
              <a:rPr lang="en-GB" dirty="0" smtClean="0"/>
              <a:t>’</a:t>
            </a:r>
            <a:r>
              <a:rPr lang="ru-RU" dirty="0" smtClean="0"/>
              <a:t> (звёздочка)</a:t>
            </a:r>
            <a:r>
              <a:rPr lang="en-GB" dirty="0" smtClean="0"/>
              <a:t>.</a:t>
            </a:r>
            <a:endParaRPr lang="en-GB" dirty="0"/>
          </a:p>
          <a:p>
            <a:r>
              <a:rPr lang="ru-RU" dirty="0" smtClean="0"/>
              <a:t>Лёгкая настройка на себя (меньшее усилие тормоза) от себя </a:t>
            </a:r>
            <a:r>
              <a:rPr lang="ru-RU" dirty="0"/>
              <a:t>(большее усилие тормоза)</a:t>
            </a:r>
            <a:endParaRPr lang="en-GB" dirty="0"/>
          </a:p>
          <a:p>
            <a:r>
              <a:rPr lang="ru-RU" dirty="0" smtClean="0"/>
              <a:t>Лёгкая настройка для рыболовов</a:t>
            </a:r>
            <a:endParaRPr lang="en-GB" dirty="0"/>
          </a:p>
          <a:p>
            <a:r>
              <a:rPr lang="ru-RU" dirty="0" smtClean="0"/>
              <a:t>Большинство </a:t>
            </a:r>
            <a:r>
              <a:rPr lang="ru-RU" dirty="0" err="1" smtClean="0"/>
              <a:t>байткастинговых</a:t>
            </a:r>
            <a:r>
              <a:rPr lang="ru-RU" dirty="0" smtClean="0"/>
              <a:t> катушек не имеют типичного звука (трещотки), как у безынерционных катушек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DRAG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25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Afbeeldingsresultaat voor shimano curado 71h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672" y="1317613"/>
            <a:ext cx="6858000" cy="45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798918" y="1833757"/>
            <a:ext cx="3355991" cy="100112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BRAKE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26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6851875" y="1979270"/>
            <a:ext cx="2014435" cy="9098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"/>
          <p:cNvSpPr txBox="1">
            <a:spLocks/>
          </p:cNvSpPr>
          <p:nvPr/>
        </p:nvSpPr>
        <p:spPr>
          <a:xfrm>
            <a:off x="31997" y="1230584"/>
            <a:ext cx="3494188" cy="4714521"/>
          </a:xfrm>
          <a:prstGeom prst="rect">
            <a:avLst/>
          </a:prstGeom>
        </p:spPr>
        <p:txBody>
          <a:bodyPr vert="horz" lIns="91392" tIns="47983" rIns="91392" bIns="0" rtlCol="0" anchor="t" anchorCtr="0">
            <a:noAutofit/>
          </a:bodyPr>
          <a:lstStyle>
            <a:lvl1pPr marL="266561" indent="-266561" algn="l" defTabSz="685422" rtl="0" eaLnBrk="1" latinLnBrk="0" hangingPunct="1">
              <a:lnSpc>
                <a:spcPts val="1800"/>
              </a:lnSpc>
              <a:spcBef>
                <a:spcPts val="1350"/>
              </a:spcBef>
              <a:buClr>
                <a:schemeClr val="accent1"/>
              </a:buClr>
              <a:buSzPct val="85000"/>
              <a:buFont typeface="Century Gothic" panose="020B0502020202020204" pitchFamily="34" charset="0"/>
              <a:buChar char="►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056" indent="-204676" algn="l" defTabSz="685422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entury Gothic" panose="020B0502020202020204" pitchFamily="34" charset="0"/>
              <a:buChar char="–"/>
              <a:defRPr sz="1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420" indent="-198724" algn="l" defTabSz="685422" rtl="0" eaLnBrk="1" latinLnBrk="0" hangingPunct="1">
              <a:spcBef>
                <a:spcPts val="600"/>
              </a:spcBef>
              <a:buSzPct val="90000"/>
              <a:buFont typeface="Arial" panose="020B0604020202020204" pitchFamily="34" charset="0"/>
              <a:buChar char="›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728" indent="-203486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480" indent="-199915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490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61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331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047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Тормозная система</a:t>
            </a:r>
            <a:endParaRPr lang="en-GB" sz="2000" b="1" dirty="0"/>
          </a:p>
          <a:p>
            <a:pPr>
              <a:buFontTx/>
              <a:buChar char="-"/>
            </a:pPr>
            <a:r>
              <a:rPr lang="ru-RU" sz="2000" dirty="0" smtClean="0"/>
              <a:t>Влияет на снижение вращения шпули во время заброса.</a:t>
            </a:r>
            <a:endParaRPr lang="en-GB" sz="2000" dirty="0"/>
          </a:p>
          <a:p>
            <a:pPr>
              <a:buFontTx/>
              <a:buChar char="-"/>
            </a:pPr>
            <a:r>
              <a:rPr lang="ru-RU" sz="2000" dirty="0" smtClean="0"/>
              <a:t>Конфигурация зависит от ветра, дальности заброса и лески</a:t>
            </a:r>
            <a:r>
              <a:rPr lang="en-GB" sz="2000" dirty="0" smtClean="0"/>
              <a:t>.</a:t>
            </a:r>
            <a:endParaRPr lang="en-GB" sz="2000" dirty="0"/>
          </a:p>
          <a:p>
            <a:pPr>
              <a:buFontTx/>
              <a:buChar char="-"/>
            </a:pPr>
            <a:r>
              <a:rPr lang="ru-RU" sz="2000" dirty="0" smtClean="0"/>
              <a:t>Максимально затянут</a:t>
            </a:r>
            <a:r>
              <a:rPr lang="en-GB" sz="2000" dirty="0" smtClean="0"/>
              <a:t> &gt;</a:t>
            </a:r>
            <a:r>
              <a:rPr lang="ru-RU" sz="2000" dirty="0" smtClean="0"/>
              <a:t>близкие забросы</a:t>
            </a:r>
            <a:r>
              <a:rPr lang="en-GB" sz="2000" dirty="0" smtClean="0"/>
              <a:t>. </a:t>
            </a:r>
            <a:r>
              <a:rPr lang="ru-RU" sz="2000" dirty="0" smtClean="0"/>
              <a:t>Ослаблен</a:t>
            </a:r>
            <a:r>
              <a:rPr lang="en-GB" sz="2000" dirty="0" smtClean="0"/>
              <a:t> </a:t>
            </a:r>
            <a:r>
              <a:rPr lang="en-GB" sz="2000" dirty="0"/>
              <a:t>&gt; </a:t>
            </a:r>
            <a:r>
              <a:rPr lang="ru-RU" sz="2000" dirty="0" smtClean="0"/>
              <a:t>более быстрое вращение шпули, чем скорость полёта приманки приводит к бороде</a:t>
            </a:r>
            <a:endParaRPr lang="en-GB" sz="2000" dirty="0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2989800" y="2285722"/>
            <a:ext cx="1034403" cy="3967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014" t="16188" r="5152" b="10389"/>
          <a:stretch/>
        </p:blipFill>
        <p:spPr>
          <a:xfrm>
            <a:off x="3683792" y="2381034"/>
            <a:ext cx="5600391" cy="312637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610600" y="1399232"/>
            <a:ext cx="3581401" cy="471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Механический тормоз</a:t>
            </a:r>
            <a:endParaRPr lang="en-GB" sz="2000" b="1" dirty="0"/>
          </a:p>
          <a:p>
            <a:pPr>
              <a:buFontTx/>
              <a:buChar char="-"/>
            </a:pPr>
            <a:r>
              <a:rPr lang="ru-RU" sz="2000" dirty="0" smtClean="0"/>
              <a:t>Влияет на </a:t>
            </a:r>
            <a:r>
              <a:rPr lang="en-GB" sz="2000" dirty="0" smtClean="0"/>
              <a:t>‘</a:t>
            </a:r>
            <a:r>
              <a:rPr lang="ru-RU" sz="2000" dirty="0" smtClean="0"/>
              <a:t>стандартное</a:t>
            </a:r>
            <a:r>
              <a:rPr lang="en-GB" sz="2000" dirty="0" smtClean="0"/>
              <a:t>’ </a:t>
            </a:r>
            <a:r>
              <a:rPr lang="ru-RU" sz="2000" dirty="0" smtClean="0"/>
              <a:t>вращение шпули</a:t>
            </a:r>
            <a:r>
              <a:rPr lang="en-GB" sz="2000" dirty="0" smtClean="0"/>
              <a:t>.</a:t>
            </a:r>
            <a:endParaRPr lang="en-GB" sz="2000" dirty="0"/>
          </a:p>
          <a:p>
            <a:pPr>
              <a:buFontTx/>
              <a:buChar char="-"/>
            </a:pPr>
            <a:r>
              <a:rPr lang="ru-RU" sz="2000" dirty="0" smtClean="0"/>
              <a:t>Настройки зависят от веса приманки</a:t>
            </a:r>
            <a:endParaRPr lang="en-GB" sz="2000" dirty="0"/>
          </a:p>
          <a:p>
            <a:pPr>
              <a:buFontTx/>
              <a:buChar char="-"/>
            </a:pPr>
            <a:r>
              <a:rPr lang="ru-RU" sz="2000" dirty="0" smtClean="0"/>
              <a:t>Если сильно ослабить, приводит к образованию бороды</a:t>
            </a:r>
            <a:endParaRPr lang="en-GB" sz="2000" dirty="0"/>
          </a:p>
          <a:p>
            <a:pPr>
              <a:buFontTx/>
              <a:buChar char="-"/>
            </a:pPr>
            <a:r>
              <a:rPr lang="ru-RU" sz="2000" dirty="0" smtClean="0"/>
              <a:t>Если сильно затянуть, забросы будут близкими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4459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321" y="1206585"/>
            <a:ext cx="4941319" cy="471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DIGITAL BRAKE (I-DC)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Компьютерный чип в катушки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Производит вычисление силу тормозного усилия, производя 1000 вычислений в секунду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Легко настраивать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Надёжность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Система запатентована и используется только компанией </a:t>
            </a:r>
            <a:r>
              <a:rPr lang="en-GB" sz="2000" dirty="0" smtClean="0"/>
              <a:t>Shimano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На данный момент используется только в дорогих катушках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В будущем будут внедряться в менее дорогие катушки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BRAKE SYSTEMS SHIMANO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27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2108" r="5772" b="5475"/>
          <a:stretch/>
        </p:blipFill>
        <p:spPr>
          <a:xfrm>
            <a:off x="5552260" y="1657880"/>
            <a:ext cx="5427937" cy="3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BRAKE SYSTEMS SHIMANO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28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20570" y="1225361"/>
            <a:ext cx="4080564" cy="4714521"/>
          </a:xfrm>
          <a:prstGeom prst="rect">
            <a:avLst/>
          </a:prstGeom>
        </p:spPr>
        <p:txBody>
          <a:bodyPr vert="horz" lIns="91392" tIns="47983" rIns="91392" bIns="0" rtlCol="0" anchor="t" anchorCtr="0">
            <a:noAutofit/>
          </a:bodyPr>
          <a:lstStyle>
            <a:lvl1pPr marL="266561" indent="-266561" algn="l" defTabSz="685422" rtl="0" eaLnBrk="1" latinLnBrk="0" hangingPunct="1">
              <a:lnSpc>
                <a:spcPts val="1800"/>
              </a:lnSpc>
              <a:spcBef>
                <a:spcPts val="1350"/>
              </a:spcBef>
              <a:buClr>
                <a:schemeClr val="accent1"/>
              </a:buClr>
              <a:buSzPct val="85000"/>
              <a:buFont typeface="Century Gothic" panose="020B0502020202020204" pitchFamily="34" charset="0"/>
              <a:buChar char="►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056" indent="-204676" algn="l" defTabSz="685422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entury Gothic" panose="020B0502020202020204" pitchFamily="34" charset="0"/>
              <a:buChar char="–"/>
              <a:defRPr sz="1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420" indent="-198724" algn="l" defTabSz="685422" rtl="0" eaLnBrk="1" latinLnBrk="0" hangingPunct="1">
              <a:spcBef>
                <a:spcPts val="600"/>
              </a:spcBef>
              <a:buSzPct val="90000"/>
              <a:buFont typeface="Arial" panose="020B0604020202020204" pitchFamily="34" charset="0"/>
              <a:buChar char="›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728" indent="-203486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480" indent="-199915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490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61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331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047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МАГНИНЫЕ ТОРМОЗА</a:t>
            </a:r>
            <a:r>
              <a:rPr lang="en-GB" sz="2000" b="1" dirty="0" smtClean="0"/>
              <a:t> </a:t>
            </a:r>
            <a:r>
              <a:rPr lang="en-GB" sz="2000" b="1" dirty="0"/>
              <a:t>(FTB)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Магнитная тормозная система находится не в шпуле, а в корпусе катушки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Делает шпулю очень лёгкой, применяется для лёгких </a:t>
            </a:r>
            <a:r>
              <a:rPr lang="ru-RU" sz="2000" dirty="0" err="1" smtClean="0"/>
              <a:t>байткастинговых</a:t>
            </a:r>
            <a:r>
              <a:rPr lang="ru-RU" sz="2000" dirty="0" smtClean="0"/>
              <a:t> катушках.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Поскольку центробежная сила велика в начале заброса (высокая скорость вращения шпули), торможение больше. В конце заброса (скорость вращения шпули меньше), тормозное усилие меньше</a:t>
            </a:r>
            <a:r>
              <a:rPr lang="en-GB" sz="2000" dirty="0" smtClean="0"/>
              <a:t>.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Система </a:t>
            </a:r>
            <a:r>
              <a:rPr lang="en-GB" sz="2000" dirty="0" smtClean="0"/>
              <a:t>ATM </a:t>
            </a:r>
            <a:r>
              <a:rPr lang="ru-RU" sz="2000" dirty="0" smtClean="0"/>
              <a:t>используется только в дорогих катушках версии </a:t>
            </a:r>
            <a:r>
              <a:rPr lang="en-GB" sz="2000" dirty="0" smtClean="0"/>
              <a:t>BFS.</a:t>
            </a:r>
            <a:endParaRPr lang="en-GB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50429"/>
          <a:stretch/>
        </p:blipFill>
        <p:spPr bwMode="auto">
          <a:xfrm>
            <a:off x="6270703" y="1117600"/>
            <a:ext cx="4583151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728117" y="2210420"/>
            <a:ext cx="2170771" cy="495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256" t="16299" r="51313" b="45433"/>
          <a:stretch/>
        </p:blipFill>
        <p:spPr bwMode="auto">
          <a:xfrm>
            <a:off x="7017061" y="4072410"/>
            <a:ext cx="3460129" cy="27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601133" y="4855702"/>
            <a:ext cx="2575296" cy="6550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BRAKE SYSTEMS SHIMANO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0089"/>
            <a:r>
              <a:rPr lang="nl-NL"/>
              <a:t>DD-MM-YYYY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0089"/>
            <a:r>
              <a:rPr kumimoji="1" lang="nl-NL">
                <a:solidFill>
                  <a:prstClr val="black">
                    <a:tint val="75000"/>
                  </a:prstClr>
                </a:solidFill>
              </a:rPr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29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20570" y="1369748"/>
            <a:ext cx="4358821" cy="4714521"/>
          </a:xfrm>
          <a:prstGeom prst="rect">
            <a:avLst/>
          </a:prstGeom>
        </p:spPr>
        <p:txBody>
          <a:bodyPr vert="horz" lIns="91392" tIns="47983" rIns="91392" bIns="0" rtlCol="0" anchor="t" anchorCtr="0">
            <a:noAutofit/>
          </a:bodyPr>
          <a:lstStyle>
            <a:lvl1pPr marL="266561" indent="-266561" algn="l" defTabSz="685422" rtl="0" eaLnBrk="1" latinLnBrk="0" hangingPunct="1">
              <a:lnSpc>
                <a:spcPts val="1800"/>
              </a:lnSpc>
              <a:spcBef>
                <a:spcPts val="1350"/>
              </a:spcBef>
              <a:buClr>
                <a:schemeClr val="accent1"/>
              </a:buClr>
              <a:buSzPct val="85000"/>
              <a:buFont typeface="Century Gothic" panose="020B0502020202020204" pitchFamily="34" charset="0"/>
              <a:buChar char="►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056" indent="-204676" algn="l" defTabSz="685422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Century Gothic" panose="020B0502020202020204" pitchFamily="34" charset="0"/>
              <a:buChar char="–"/>
              <a:defRPr sz="12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420" indent="-198724" algn="l" defTabSz="685422" rtl="0" eaLnBrk="1" latinLnBrk="0" hangingPunct="1">
              <a:spcBef>
                <a:spcPts val="600"/>
              </a:spcBef>
              <a:buSzPct val="90000"/>
              <a:buFont typeface="Arial" panose="020B0604020202020204" pitchFamily="34" charset="0"/>
              <a:buChar char="›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728" indent="-203486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480" indent="-199915" algn="l" defTabSz="685422" rtl="0" eaLnBrk="1" latinLnBrk="0" hangingPunct="1">
              <a:spcBef>
                <a:spcPts val="600"/>
              </a:spcBef>
              <a:buSzPct val="75000"/>
              <a:buFont typeface="MS Reference Sans Serif" panose="020B0604030504040204" pitchFamily="34" charset="0"/>
              <a:buChar char="–"/>
              <a:defRPr sz="11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490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619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331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047" indent="-171359" algn="l" defTabSz="6854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ЦЕНТРОБЕЖНЫЙ ТОРМОЗ</a:t>
            </a:r>
            <a:r>
              <a:rPr lang="en-GB" sz="2000" b="1" dirty="0" smtClean="0"/>
              <a:t> </a:t>
            </a:r>
            <a:r>
              <a:rPr lang="en-GB" sz="2000" b="1" dirty="0"/>
              <a:t>(SVS </a:t>
            </a:r>
            <a:r>
              <a:rPr lang="ru-RU" sz="2000" b="1" dirty="0" smtClean="0"/>
              <a:t>и </a:t>
            </a:r>
            <a:r>
              <a:rPr lang="en-GB" sz="2000" b="1" dirty="0" smtClean="0"/>
              <a:t>VBS</a:t>
            </a:r>
            <a:r>
              <a:rPr lang="en-GB" sz="20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Легкий вес внутри шпули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Настройка не очень сложная, но требует определённой практики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Торможение происходит благодаря трению грузиков во время заброса.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Имеют постоянную силу торможения во время заброса.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Используется в большинстве катушек </a:t>
            </a:r>
            <a:r>
              <a:rPr lang="en-US" sz="2000" dirty="0" smtClean="0"/>
              <a:t>Shimano</a:t>
            </a:r>
            <a:r>
              <a:rPr lang="en-GB" sz="1867" dirty="0" smtClean="0"/>
              <a:t>.</a:t>
            </a:r>
            <a:endParaRPr lang="en-GB" sz="1867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39" y="692319"/>
            <a:ext cx="4371816" cy="3101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64" y="3826818"/>
            <a:ext cx="4343091" cy="2883949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108013" y="2176838"/>
            <a:ext cx="2245705" cy="235303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3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1218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1F3A1-1AAE-4436-9F74-A91C374B0FE0}" type="slidenum"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464646">
                    <a:tint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464646">
                  <a:tint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03797"/>
              </p:ext>
            </p:extLst>
          </p:nvPr>
        </p:nvGraphicFramePr>
        <p:xfrm>
          <a:off x="4272502" y="3617973"/>
          <a:ext cx="7320686" cy="1820028"/>
        </p:xfrm>
        <a:graphic>
          <a:graphicData uri="http://schemas.openxmlformats.org/drawingml/2006/table">
            <a:tbl>
              <a:tblPr/>
              <a:tblGrid>
                <a:gridCol w="1213898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2156623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1253749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652635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515239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772859">
                  <a:extLst>
                    <a:ext uri="{9D8B030D-6E8A-4147-A177-3AD203B41FA5}">
                      <a16:colId xmlns:a16="http://schemas.microsoft.com/office/drawing/2014/main" val="104085683"/>
                    </a:ext>
                  </a:extLst>
                </a:gridCol>
                <a:gridCol w="755683">
                  <a:extLst>
                    <a:ext uri="{9D8B030D-6E8A-4147-A177-3AD203B41FA5}">
                      <a16:colId xmlns:a16="http://schemas.microsoft.com/office/drawing/2014/main" val="248482138"/>
                    </a:ext>
                  </a:extLst>
                </a:gridCol>
              </a:tblGrid>
              <a:tr h="616704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Drag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300831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TPXDC3000HG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TWINPOWER XD C3000HG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6,0:1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300831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TPXDC3000XG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TWINPOWER XD C3000XG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6,4:1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789737"/>
                  </a:ext>
                </a:extLst>
              </a:tr>
              <a:tr h="300831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TPXD4000XG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TWINPOWER XD 4000XG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6,2:1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776204"/>
                  </a:ext>
                </a:extLst>
              </a:tr>
              <a:tr h="300831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TPXDC5000XG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TWINPOWER XD C5000XG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6,2:1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807691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78" y="5898454"/>
            <a:ext cx="796076" cy="432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r="33211" b="70011"/>
          <a:stretch/>
        </p:blipFill>
        <p:spPr bwMode="auto">
          <a:xfrm>
            <a:off x="359381" y="5911871"/>
            <a:ext cx="1089103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1" r="71034"/>
          <a:stretch/>
        </p:blipFill>
        <p:spPr bwMode="auto">
          <a:xfrm>
            <a:off x="2349931" y="5867769"/>
            <a:ext cx="848053" cy="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43" y="5889073"/>
            <a:ext cx="724236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S-ARB Logo_Black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14" y="5970454"/>
            <a:ext cx="1032585" cy="28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02" y="5871574"/>
            <a:ext cx="1072500" cy="528000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 flipV="1">
            <a:off x="328645" y="5755969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8645" y="6480138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68" y="5970455"/>
            <a:ext cx="1617669" cy="2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0000000-0008-0000-0100-00001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74" y="5909322"/>
            <a:ext cx="1138749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24" y="5939817"/>
            <a:ext cx="972361" cy="3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0" y="5889073"/>
            <a:ext cx="1158141" cy="402000"/>
          </a:xfrm>
          <a:prstGeom prst="rect">
            <a:avLst/>
          </a:prstGeom>
        </p:spPr>
      </p:pic>
      <p:sp>
        <p:nvSpPr>
          <p:cNvPr id="19" name="Titel 12"/>
          <p:cNvSpPr txBox="1">
            <a:spLocks/>
          </p:cNvSpPr>
          <p:nvPr/>
        </p:nvSpPr>
        <p:spPr>
          <a:xfrm>
            <a:off x="505306" y="103122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Twinpower xd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smtClean="0">
                <a:solidFill>
                  <a:sysClr val="windowText" lastClr="000000"/>
                </a:solidFill>
                <a:latin typeface="Calibri" panose="020F0502020204030204"/>
              </a:rPr>
              <a:t>eXtreme Durability</a:t>
            </a: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24" y="1422820"/>
            <a:ext cx="2768078" cy="4015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19362" y="1784479"/>
            <a:ext cx="76606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X </a:t>
            </a:r>
            <a:r>
              <a:rPr lang="nl-NL" sz="2000" dirty="0" smtClean="0"/>
              <a:t>Protect  - </a:t>
            </a:r>
            <a:r>
              <a:rPr lang="ru-RU" sz="2000" i="1" dirty="0" smtClean="0"/>
              <a:t>в 7 раз более влагозащитный чем </a:t>
            </a:r>
            <a:r>
              <a:rPr lang="nl-NL" sz="2000" i="1" dirty="0" smtClean="0"/>
              <a:t>Coreprotect</a:t>
            </a:r>
            <a:endParaRPr lang="nl-NL" sz="2000" i="1" dirty="0"/>
          </a:p>
          <a:p>
            <a:endParaRPr lang="nl-NL" sz="2000" dirty="0"/>
          </a:p>
          <a:p>
            <a:r>
              <a:rPr lang="nl-NL" sz="2000" dirty="0"/>
              <a:t>Cross carbon </a:t>
            </a:r>
            <a:r>
              <a:rPr lang="nl-NL" sz="2000" dirty="0" smtClean="0"/>
              <a:t>drag - </a:t>
            </a:r>
            <a:r>
              <a:rPr lang="ru-RU" sz="2000" i="1" dirty="0" smtClean="0"/>
              <a:t>Более надёжный и сильный тормоз</a:t>
            </a:r>
            <a:endParaRPr lang="nl-NL" sz="2000" i="1" dirty="0"/>
          </a:p>
          <a:p>
            <a:endParaRPr lang="nl-NL" sz="2000" dirty="0"/>
          </a:p>
          <a:p>
            <a:r>
              <a:rPr lang="nl-NL" sz="2000" dirty="0"/>
              <a:t>e</a:t>
            </a:r>
            <a:r>
              <a:rPr lang="nl-NL" sz="2000" b="1" u="sng" dirty="0">
                <a:solidFill>
                  <a:schemeClr val="accent6"/>
                </a:solidFill>
              </a:rPr>
              <a:t>X</a:t>
            </a:r>
            <a:r>
              <a:rPr lang="nl-NL" sz="2000" dirty="0"/>
              <a:t>treme </a:t>
            </a:r>
            <a:r>
              <a:rPr lang="nl-NL" sz="2000" b="1" u="sng" dirty="0">
                <a:solidFill>
                  <a:schemeClr val="accent6"/>
                </a:solidFill>
              </a:rPr>
              <a:t>D</a:t>
            </a:r>
            <a:r>
              <a:rPr lang="nl-NL" sz="2000" dirty="0"/>
              <a:t>urable </a:t>
            </a:r>
            <a:r>
              <a:rPr lang="nl-NL" sz="2000" dirty="0" smtClean="0"/>
              <a:t>gear – </a:t>
            </a:r>
            <a:r>
              <a:rPr lang="ru-RU" sz="2000" i="1" dirty="0" smtClean="0"/>
              <a:t>На 70% прочнее, чем </a:t>
            </a:r>
            <a:r>
              <a:rPr lang="nl-NL" sz="2000" i="1" dirty="0" smtClean="0"/>
              <a:t>Hagane </a:t>
            </a:r>
            <a:r>
              <a:rPr lang="nl-NL" sz="2000" i="1" dirty="0"/>
              <a:t>gear</a:t>
            </a:r>
          </a:p>
        </p:txBody>
      </p:sp>
      <p:sp>
        <p:nvSpPr>
          <p:cNvPr id="22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4319362" y="1412721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pic>
        <p:nvPicPr>
          <p:cNvPr id="23" name="Picture 22">
            <a:hlinkClick r:id="rId13" action="ppaction://hlinkpres?slideindex=1&amp;slidetitle=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1393" y="147008"/>
            <a:ext cx="635262" cy="4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37F31-6E6E-46B4-9D8B-8A844948C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463"/>
            <a:ext cx="5919894" cy="4001018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tranx</a:t>
            </a:r>
            <a:endParaRPr lang="en-GB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30781" y="2126515"/>
            <a:ext cx="6661472" cy="2034668"/>
          </a:xfrm>
        </p:spPr>
        <p:txBody>
          <a:bodyPr/>
          <a:lstStyle/>
          <a:p>
            <a:r>
              <a:rPr lang="nl-NL" sz="2000" b="1" dirty="0" smtClean="0"/>
              <a:t>HAGANE Body: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ru-RU" sz="2000" dirty="0" smtClean="0"/>
              <a:t>Мощный и жесткий корпус </a:t>
            </a:r>
            <a:r>
              <a:rPr lang="en-US" sz="2000" dirty="0" smtClean="0"/>
              <a:t>HAGANE </a:t>
            </a:r>
            <a:r>
              <a:rPr lang="ru-RU" sz="2000" dirty="0" smtClean="0"/>
              <a:t>защищает внутренние части катушки от сильных нагрузок и ударов.</a:t>
            </a:r>
            <a:endParaRPr lang="en-US" sz="2000" dirty="0" smtClean="0"/>
          </a:p>
          <a:p>
            <a:r>
              <a:rPr lang="en-US" sz="2000" b="1" dirty="0" err="1" smtClean="0"/>
              <a:t>Coreprotect</a:t>
            </a:r>
            <a:r>
              <a:rPr lang="en-US" sz="2000" b="1" dirty="0" smtClean="0"/>
              <a:t>: </a:t>
            </a:r>
            <a:r>
              <a:rPr lang="ru-RU" sz="2000" dirty="0" smtClean="0"/>
              <a:t>Катушка </a:t>
            </a:r>
            <a:r>
              <a:rPr lang="en-US" sz="2000" dirty="0" err="1" smtClean="0"/>
              <a:t>Tranx</a:t>
            </a:r>
            <a:r>
              <a:rPr lang="en-US" sz="2000" dirty="0" smtClean="0"/>
              <a:t> </a:t>
            </a:r>
            <a:r>
              <a:rPr lang="ru-RU" sz="2000" dirty="0" smtClean="0"/>
              <a:t>защищены очень хорошо от воздействий воды и грязи.</a:t>
            </a:r>
            <a:endParaRPr lang="nl-NL" b="1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8900" y="5582410"/>
            <a:ext cx="694645" cy="37695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/>
          <a:srcRect t="62861" r="71034"/>
          <a:stretch/>
        </p:blipFill>
        <p:spPr bwMode="auto">
          <a:xfrm>
            <a:off x="697263" y="5506888"/>
            <a:ext cx="848053" cy="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S-ARB Logo_Black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9578" y="5626887"/>
            <a:ext cx="1032585" cy="288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600650" y="5391527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0650" y="6115696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0405" y="5629132"/>
            <a:ext cx="1872877" cy="30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Afbeeldingsresultaat voor shimano s3d">
            <a:extLst>
              <a:ext uri="{FF2B5EF4-FFF2-40B4-BE49-F238E27FC236}">
                <a16:creationId xmlns:a16="http://schemas.microsoft.com/office/drawing/2014/main" id="{7BF0C98D-6265-4B35-8E19-0A9E0A4F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86" y="5455126"/>
            <a:ext cx="631524" cy="6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fbeeldingsresultaat voor shimano vbs">
            <a:extLst>
              <a:ext uri="{FF2B5EF4-FFF2-40B4-BE49-F238E27FC236}">
                <a16:creationId xmlns:a16="http://schemas.microsoft.com/office/drawing/2014/main" id="{9A7D5FF2-682E-4172-9B80-5739EBF83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32" y="5497684"/>
            <a:ext cx="555023" cy="5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530362" y="1620373"/>
            <a:ext cx="11356531" cy="4714521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ru-RU" sz="2000" dirty="0" smtClean="0"/>
              <a:t>Заметка</a:t>
            </a:r>
            <a:r>
              <a:rPr lang="en-US" sz="2000" dirty="0" smtClean="0"/>
              <a:t>; </a:t>
            </a:r>
            <a:r>
              <a:rPr lang="en-US" sz="2000" dirty="0" err="1" smtClean="0"/>
              <a:t>Tranx</a:t>
            </a:r>
            <a:r>
              <a:rPr lang="en-US" sz="2000" dirty="0" smtClean="0"/>
              <a:t> </a:t>
            </a:r>
            <a:r>
              <a:rPr lang="ru-RU" sz="2000" dirty="0" smtClean="0"/>
              <a:t>не имеет предшественников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 smtClean="0"/>
              <a:t>Tranx</a:t>
            </a:r>
            <a:r>
              <a:rPr lang="en-US" sz="2000" dirty="0" smtClean="0"/>
              <a:t> </a:t>
            </a:r>
            <a:r>
              <a:rPr lang="ru-RU" sz="2000" dirty="0" smtClean="0"/>
              <a:t>глобальная модель </a:t>
            </a:r>
            <a:r>
              <a:rPr lang="en-US" sz="2000" dirty="0" smtClean="0"/>
              <a:t>Shimano. </a:t>
            </a:r>
            <a:r>
              <a:rPr lang="en-US" sz="2000" dirty="0" err="1" smtClean="0"/>
              <a:t>Tranx</a:t>
            </a:r>
            <a:r>
              <a:rPr lang="en-US" sz="2000" dirty="0" smtClean="0"/>
              <a:t> </a:t>
            </a:r>
            <a:r>
              <a:rPr lang="ru-RU" sz="2000" dirty="0" smtClean="0"/>
              <a:t>это концепция для мощности, для ловли крупной рыбы и крупных приманках в том числе в тяжёлых условиях.</a:t>
            </a:r>
            <a:r>
              <a:rPr lang="en-US" sz="2000" dirty="0" smtClean="0"/>
              <a:t> </a:t>
            </a:r>
            <a:r>
              <a:rPr lang="ru-RU" sz="2000" dirty="0" smtClean="0"/>
              <a:t>Подходит как для солёной, так и для пресной воды</a:t>
            </a:r>
            <a:r>
              <a:rPr lang="en-US" sz="2000" dirty="0" smtClean="0"/>
              <a:t>. </a:t>
            </a:r>
            <a:r>
              <a:rPr lang="ru-RU" sz="2000" dirty="0" smtClean="0"/>
              <a:t>Катушка </a:t>
            </a:r>
            <a:r>
              <a:rPr lang="ru-RU" sz="2000" dirty="0"/>
              <a:t>лучше защищена от воды и пыли из-за усовершенствованных технологий в рамках технологии </a:t>
            </a:r>
            <a:r>
              <a:rPr lang="ru-RU" sz="2000" dirty="0" err="1"/>
              <a:t>coreprotect</a:t>
            </a:r>
            <a:r>
              <a:rPr lang="en-US" sz="2000" dirty="0" smtClean="0"/>
              <a:t>. </a:t>
            </a:r>
            <a:r>
              <a:rPr lang="ru-RU" sz="2000" dirty="0"/>
              <a:t>Кроме того, мощность редуктора была повышена, и теперь она сильнейшая по сравнению с конкурентами.</a:t>
            </a:r>
            <a:endParaRPr lang="en-US" sz="2000" dirty="0" smtClean="0"/>
          </a:p>
          <a:p>
            <a:r>
              <a:rPr lang="ru-RU" sz="2000" dirty="0" smtClean="0"/>
              <a:t>Ключевые технологии</a:t>
            </a:r>
            <a:r>
              <a:rPr lang="en-US" sz="2000" dirty="0" smtClean="0"/>
              <a:t>; </a:t>
            </a:r>
            <a:r>
              <a:rPr lang="ru-RU" sz="2000" smtClean="0"/>
              <a:t>влагозащитная </a:t>
            </a:r>
            <a:r>
              <a:rPr lang="en-US" sz="2000" dirty="0" smtClean="0"/>
              <a:t>(</a:t>
            </a:r>
            <a:r>
              <a:rPr lang="en-US" sz="2000" dirty="0" err="1" smtClean="0"/>
              <a:t>Coreprotect</a:t>
            </a:r>
            <a:r>
              <a:rPr lang="en-US" sz="2000" dirty="0"/>
              <a:t>), </a:t>
            </a:r>
            <a:r>
              <a:rPr lang="ru-RU" sz="2000" dirty="0" smtClean="0"/>
              <a:t>надёжный корпус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Hagane</a:t>
            </a:r>
            <a:r>
              <a:rPr lang="en-US" sz="2000" dirty="0"/>
              <a:t>), </a:t>
            </a:r>
            <a:r>
              <a:rPr lang="ru-RU" sz="2000" dirty="0" smtClean="0"/>
              <a:t>система торможения </a:t>
            </a:r>
            <a:r>
              <a:rPr lang="en-US" sz="2000" dirty="0" smtClean="0"/>
              <a:t>(S3D</a:t>
            </a:r>
            <a:r>
              <a:rPr lang="en-US" sz="2000" dirty="0"/>
              <a:t>), </a:t>
            </a:r>
            <a:r>
              <a:rPr lang="ru-RU" sz="2000" dirty="0" smtClean="0"/>
              <a:t>фрикцион</a:t>
            </a:r>
            <a:r>
              <a:rPr lang="en-US" sz="2000" dirty="0" smtClean="0"/>
              <a:t> </a:t>
            </a:r>
            <a:r>
              <a:rPr lang="en-US" sz="2000" dirty="0"/>
              <a:t>(VBS).</a:t>
            </a:r>
            <a:endParaRPr lang="en-US" sz="2000" dirty="0" smtClean="0"/>
          </a:p>
          <a:p>
            <a:pPr marL="0" indent="0">
              <a:buNone/>
            </a:pPr>
            <a:endParaRPr lang="nl-NL" dirty="0"/>
          </a:p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>
          <a:xfrm>
            <a:off x="540126" y="6623623"/>
            <a:ext cx="6296089" cy="216000"/>
          </a:xfrm>
        </p:spPr>
        <p:txBody>
          <a:bodyPr/>
          <a:lstStyle/>
          <a:p>
            <a:r>
              <a:rPr lang="nl-NL" dirty="0"/>
              <a:t>PRODUCT PASSPORT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>
          <a:xfrm>
            <a:off x="11747228" y="6623623"/>
            <a:ext cx="362984" cy="216000"/>
          </a:xfrm>
        </p:spPr>
        <p:txBody>
          <a:bodyPr/>
          <a:lstStyle/>
          <a:p>
            <a:fld id="{66C1F3A1-1AAE-4436-9F74-A91C374B0FE0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3736" y="1598316"/>
            <a:ext cx="5280000" cy="47926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sz="2133" b="1" dirty="0">
                <a:solidFill>
                  <a:schemeClr val="accent1"/>
                </a:solidFill>
              </a:rPr>
              <a:t>Old vs new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tranx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defTabSz="910089"/>
            <a:fld id="{597B0AD5-B9FD-4B27-A185-660FD6B93B5D}" type="slidenum">
              <a:rPr kumimoji="1" lang="nl-NL" smtClean="0">
                <a:solidFill>
                  <a:prstClr val="black">
                    <a:tint val="75000"/>
                  </a:prstClr>
                </a:solidFill>
              </a:rPr>
              <a:pPr defTabSz="910089"/>
              <a:t>32</a:t>
            </a:fld>
            <a:endParaRPr kumimoji="1" lang="nl-NL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501459"/>
              </p:ext>
            </p:extLst>
          </p:nvPr>
        </p:nvGraphicFramePr>
        <p:xfrm>
          <a:off x="855770" y="2025059"/>
          <a:ext cx="10632419" cy="3561096"/>
        </p:xfrm>
        <a:graphic>
          <a:graphicData uri="http://schemas.openxmlformats.org/drawingml/2006/table">
            <a:tbl>
              <a:tblPr/>
              <a:tblGrid>
                <a:gridCol w="1485211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2620040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1527050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794902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627554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941332">
                  <a:extLst>
                    <a:ext uri="{9D8B030D-6E8A-4147-A177-3AD203B41FA5}">
                      <a16:colId xmlns:a16="http://schemas.microsoft.com/office/drawing/2014/main" val="104085683"/>
                    </a:ext>
                  </a:extLst>
                </a:gridCol>
                <a:gridCol w="1715917">
                  <a:extLst>
                    <a:ext uri="{9D8B030D-6E8A-4147-A177-3AD203B41FA5}">
                      <a16:colId xmlns:a16="http://schemas.microsoft.com/office/drawing/2014/main" val="618778687"/>
                    </a:ext>
                  </a:extLst>
                </a:gridCol>
                <a:gridCol w="920413">
                  <a:extLst>
                    <a:ext uri="{9D8B030D-6E8A-4147-A177-3AD203B41FA5}">
                      <a16:colId xmlns:a16="http://schemas.microsoft.com/office/drawing/2014/main" val="248482138"/>
                    </a:ext>
                  </a:extLst>
                </a:gridCol>
              </a:tblGrid>
              <a:tr h="726392"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CODE</a:t>
                      </a:r>
                    </a:p>
                  </a:txBody>
                  <a:tcPr marL="12527" marR="12527" marT="12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 BEARING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(gr)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RATIO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RETR (CM)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 CAP (MM/M)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Drag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TRX300A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TRANX 300 A (RH)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A-RB + 1 RB</a:t>
                      </a: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5,8:1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0.30-235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TRX300AHG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TRANX 300 A HG (RH)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7,6:1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194832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TRX301A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TRANX 301 A (LH)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5,8:1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024008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TRX301AHG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Calibri" panose="020F0502020204030204" pitchFamily="34" charset="0"/>
                        </a:rPr>
                        <a:t>TRANX 301 A HG (LH)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7,6:1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030822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TRX400AHG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TRANX 400 A HG (RH)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7,6:1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938430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TRX400A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TRANX 400 A (RH)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5,8:1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789737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TRX401AHG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Calibri" panose="020F0502020204030204" pitchFamily="34" charset="0"/>
                        </a:rPr>
                        <a:t>TRANX 401 A HG (LH)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7,6:1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0.30-270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776204"/>
                  </a:ext>
                </a:extLst>
              </a:tr>
              <a:tr h="354338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effectLst/>
                          <a:latin typeface="Calibri" panose="020F0502020204030204" pitchFamily="34" charset="0"/>
                        </a:rPr>
                        <a:t>TRX401A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TRANX 401 A (LH)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42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S A-RB + 1 RB</a:t>
                      </a:r>
                      <a:endParaRPr kumimoji="0" lang="pt-BR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527" marR="12527" marT="12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5,8:1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0.30-270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807691"/>
                  </a:ext>
                </a:extLst>
              </a:tr>
            </a:tbl>
          </a:graphicData>
        </a:graphic>
      </p:graphicFrame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29719" y="126345"/>
            <a:ext cx="11340561" cy="41527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tranx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3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5765"/>
          <a:stretch/>
        </p:blipFill>
        <p:spPr>
          <a:xfrm>
            <a:off x="0" y="1330367"/>
            <a:ext cx="3705902" cy="4129225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nl-NL" sz="2000" dirty="0" smtClean="0"/>
              <a:t>X-PROTECT:</a:t>
            </a:r>
          </a:p>
          <a:p>
            <a:r>
              <a:rPr lang="en-US" sz="2000" dirty="0" err="1" smtClean="0"/>
              <a:t>Hagane</a:t>
            </a:r>
            <a:r>
              <a:rPr lang="en-US" sz="2000" dirty="0" smtClean="0"/>
              <a:t>: </a:t>
            </a:r>
            <a:r>
              <a:rPr lang="en-US" sz="2000" dirty="0" err="1" smtClean="0"/>
              <a:t>Hagane</a:t>
            </a:r>
            <a:r>
              <a:rPr lang="en-US" sz="2000" dirty="0" smtClean="0"/>
              <a:t> Gearing (</a:t>
            </a:r>
            <a:r>
              <a:rPr lang="ru-RU" sz="2000" dirty="0" smtClean="0"/>
              <a:t>Холоднокованая шестерня</a:t>
            </a:r>
            <a:r>
              <a:rPr lang="en-US" sz="2000" dirty="0" smtClean="0"/>
              <a:t>), X-Ship.</a:t>
            </a:r>
          </a:p>
          <a:p>
            <a:endParaRPr lang="nl-NL" sz="16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5430" y="5865016"/>
            <a:ext cx="796076" cy="432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/>
          <a:srcRect l="33579" r="33211" b="70011"/>
          <a:stretch/>
        </p:blipFill>
        <p:spPr bwMode="auto">
          <a:xfrm>
            <a:off x="931133" y="5878433"/>
            <a:ext cx="1089103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2795" y="5855635"/>
            <a:ext cx="724236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-ARB Logo_Black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6466" y="5937016"/>
            <a:ext cx="1032585" cy="28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54" y="5838136"/>
            <a:ext cx="1072500" cy="5280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79720" y="5937017"/>
            <a:ext cx="1617669" cy="2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100-00001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26" y="5875884"/>
            <a:ext cx="1138749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100-00000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6376" y="5906379"/>
            <a:ext cx="972361" cy="3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4954" y="5878816"/>
            <a:ext cx="1158141" cy="402000"/>
          </a:xfrm>
          <a:prstGeom prst="rect">
            <a:avLst/>
          </a:prstGeom>
        </p:spPr>
      </p:pic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err="1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211675"/>
              </p:ext>
            </p:extLst>
          </p:nvPr>
        </p:nvGraphicFramePr>
        <p:xfrm>
          <a:off x="4117223" y="3382189"/>
          <a:ext cx="7795907" cy="2179190"/>
        </p:xfrm>
        <a:graphic>
          <a:graphicData uri="http://schemas.openxmlformats.org/drawingml/2006/table">
            <a:tbl>
              <a:tblPr/>
              <a:tblGrid>
                <a:gridCol w="1247211">
                  <a:extLst>
                    <a:ext uri="{9D8B030D-6E8A-4147-A177-3AD203B41FA5}">
                      <a16:colId xmlns:a16="http://schemas.microsoft.com/office/drawing/2014/main" val="4104525654"/>
                    </a:ext>
                  </a:extLst>
                </a:gridCol>
                <a:gridCol w="2200187">
                  <a:extLst>
                    <a:ext uri="{9D8B030D-6E8A-4147-A177-3AD203B41FA5}">
                      <a16:colId xmlns:a16="http://schemas.microsoft.com/office/drawing/2014/main" val="3942439259"/>
                    </a:ext>
                  </a:extLst>
                </a:gridCol>
                <a:gridCol w="1481176">
                  <a:extLst>
                    <a:ext uri="{9D8B030D-6E8A-4147-A177-3AD203B41FA5}">
                      <a16:colId xmlns:a16="http://schemas.microsoft.com/office/drawing/2014/main" val="1698565281"/>
                    </a:ext>
                  </a:extLst>
                </a:gridCol>
                <a:gridCol w="648592">
                  <a:extLst>
                    <a:ext uri="{9D8B030D-6E8A-4147-A177-3AD203B41FA5}">
                      <a16:colId xmlns:a16="http://schemas.microsoft.com/office/drawing/2014/main" val="571513113"/>
                    </a:ext>
                  </a:extLst>
                </a:gridCol>
                <a:gridCol w="540495">
                  <a:extLst>
                    <a:ext uri="{9D8B030D-6E8A-4147-A177-3AD203B41FA5}">
                      <a16:colId xmlns:a16="http://schemas.microsoft.com/office/drawing/2014/main" val="1684333853"/>
                    </a:ext>
                  </a:extLst>
                </a:gridCol>
                <a:gridCol w="905326">
                  <a:extLst>
                    <a:ext uri="{9D8B030D-6E8A-4147-A177-3AD203B41FA5}">
                      <a16:colId xmlns:a16="http://schemas.microsoft.com/office/drawing/2014/main" val="104085683"/>
                    </a:ext>
                  </a:extLst>
                </a:gridCol>
                <a:gridCol w="772920">
                  <a:extLst>
                    <a:ext uri="{9D8B030D-6E8A-4147-A177-3AD203B41FA5}">
                      <a16:colId xmlns:a16="http://schemas.microsoft.com/office/drawing/2014/main" val="248482138"/>
                    </a:ext>
                  </a:extLst>
                </a:gridCol>
              </a:tblGrid>
              <a:tr h="3664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CODE</a:t>
                      </a:r>
                    </a:p>
                  </a:txBody>
                  <a:tcPr marL="9395" marR="9395" marT="939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 BEARING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(gr)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GEAR RATIO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RETR (CM)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nl-NL" sz="1300" b="1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</a:t>
                      </a:r>
                      <a:r>
                        <a:rPr lang="nl-NL" sz="1300" b="1" i="0" u="none" strike="noStrike" dirty="0" err="1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Drag</a:t>
                      </a:r>
                      <a:endParaRPr lang="nl-NL" sz="1300" b="1" i="0" u="none" strike="noStrike" dirty="0">
                        <a:solidFill>
                          <a:srgbClr val="28282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982993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SA2500FI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2500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992135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SA2500HGFI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2500HG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577101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SAC3000HGFI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C3000HG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89916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SA3000XGFI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C3000XG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</a:t>
                      </a:r>
                      <a:r>
                        <a:rPr lang="pt-BR" sz="1300" b="0" i="0" u="none" strike="noStrike" dirty="0" smtClean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AR-B + 1 RB</a:t>
                      </a:r>
                      <a:endParaRPr lang="pt-BR" sz="1300" b="0" i="0" u="none" strike="noStrike" dirty="0">
                        <a:solidFill>
                          <a:srgbClr val="28282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218202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SA4000FI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4000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789737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SA4000XGFI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4000XG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776204"/>
                  </a:ext>
                </a:extLst>
              </a:tr>
              <a:tr h="1787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SAC5000XGFI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 C5000XG FI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rtl="0" fontAlgn="b"/>
                      <a:r>
                        <a:rPr lang="pt-BR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S AR-B + 1 RB</a:t>
                      </a:r>
                    </a:p>
                  </a:txBody>
                  <a:tcPr marL="9395" marR="9395" marT="93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solidFill>
                            <a:srgbClr val="28282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6,2:1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nl-NL" sz="13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807691"/>
                  </a:ext>
                </a:extLst>
              </a:tr>
            </a:tbl>
          </a:graphicData>
        </a:graphic>
      </p:graphicFrame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3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ru-RU" sz="1700" dirty="0" smtClean="0"/>
              <a:t>Любые </a:t>
            </a:r>
            <a:r>
              <a:rPr lang="ru-RU" sz="1700" dirty="0" err="1" smtClean="0"/>
              <a:t>спининговые</a:t>
            </a:r>
            <a:r>
              <a:rPr lang="ru-RU" sz="1700" dirty="0" smtClean="0"/>
              <a:t> удилища подходят. Лучшая комбинация будет с новым удилищем </a:t>
            </a:r>
            <a:r>
              <a:rPr lang="en-US" sz="1700" dirty="0" smtClean="0"/>
              <a:t>Sustain </a:t>
            </a:r>
            <a:r>
              <a:rPr lang="en-US" sz="1700" dirty="0"/>
              <a:t>rod (2017 release), </a:t>
            </a:r>
            <a:r>
              <a:rPr lang="ru-RU" sz="1700" dirty="0" smtClean="0"/>
              <a:t>так как будет хорошее сочетание дизайна и ценового уровня</a:t>
            </a:r>
            <a:r>
              <a:rPr lang="en-US" sz="1700" dirty="0" smtClean="0"/>
              <a:t>.</a:t>
            </a:r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r>
              <a:rPr lang="ru-RU" sz="1700" dirty="0" smtClean="0"/>
              <a:t>Леска</a:t>
            </a:r>
            <a:r>
              <a:rPr lang="en-US" sz="1700" dirty="0" smtClean="0"/>
              <a:t>: </a:t>
            </a:r>
            <a:r>
              <a:rPr lang="ru-RU" sz="1700" dirty="0" smtClean="0"/>
              <a:t>катушка подходит для использования как плетёны, так и для </a:t>
            </a:r>
            <a:r>
              <a:rPr lang="ru-RU" sz="1700" dirty="0" err="1" smtClean="0"/>
              <a:t>монофильных</a:t>
            </a:r>
            <a:r>
              <a:rPr lang="ru-RU" sz="1700" dirty="0" smtClean="0"/>
              <a:t> лесок.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nl-NL" dirty="0"/>
          </a:p>
          <a:p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>
          <a:xfrm>
            <a:off x="540126" y="6623623"/>
            <a:ext cx="6296089" cy="216000"/>
          </a:xfrm>
        </p:spPr>
        <p:txBody>
          <a:bodyPr/>
          <a:lstStyle/>
          <a:p>
            <a:r>
              <a:rPr lang="nl-NL" dirty="0"/>
              <a:t>PRODUCT PASSPORT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>
          <a:xfrm>
            <a:off x="11747228" y="6623623"/>
            <a:ext cx="362984" cy="216000"/>
          </a:xfrm>
        </p:spPr>
        <p:txBody>
          <a:bodyPr/>
          <a:lstStyle/>
          <a:p>
            <a:fld id="{66C1F3A1-1AAE-4436-9F74-A91C374B0FE0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3736" y="1598316"/>
            <a:ext cx="5280000" cy="47926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133" b="1" dirty="0" smtClean="0">
                <a:solidFill>
                  <a:schemeClr val="accent1"/>
                </a:solidFill>
              </a:rPr>
              <a:t>Рекомендуемые продукты</a:t>
            </a:r>
            <a:endParaRPr lang="nl-NL" sz="2133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306" b="12778"/>
          <a:stretch/>
        </p:blipFill>
        <p:spPr>
          <a:xfrm>
            <a:off x="838200" y="3169725"/>
            <a:ext cx="4826000" cy="2056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562"/>
          <a:stretch/>
        </p:blipFill>
        <p:spPr>
          <a:xfrm>
            <a:off x="6554260" y="3161875"/>
            <a:ext cx="3897841" cy="2064253"/>
          </a:xfrm>
          <a:prstGeom prst="rect">
            <a:avLst/>
          </a:prstGeom>
        </p:spPr>
      </p:pic>
      <p:sp>
        <p:nvSpPr>
          <p:cNvPr id="9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67" b="1" i="0" u="none" strike="noStrike" kern="1200" cap="all" spc="20" normalizeH="0" baseline="0" noProof="0" dirty="0" err="1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</a:t>
            </a: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28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Hagane</a:t>
            </a:r>
            <a:r>
              <a:rPr lang="en-US" sz="2000" dirty="0" smtClean="0"/>
              <a:t>: </a:t>
            </a:r>
            <a:r>
              <a:rPr lang="en-US" sz="2000" dirty="0" err="1" smtClean="0"/>
              <a:t>Hagane</a:t>
            </a:r>
            <a:r>
              <a:rPr lang="en-US" sz="2000" dirty="0" smtClean="0"/>
              <a:t> Gearing (</a:t>
            </a:r>
            <a:r>
              <a:rPr lang="ru-RU" sz="2000" dirty="0" smtClean="0"/>
              <a:t>Холоднокованая шестерня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r>
              <a:rPr lang="en-US" sz="2000" dirty="0" smtClean="0"/>
              <a:t>X-Ship</a:t>
            </a:r>
            <a:endParaRPr lang="nl-NL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82" y="181530"/>
            <a:ext cx="1213269" cy="358381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9" y="1407403"/>
            <a:ext cx="2636913" cy="3217149"/>
          </a:xfrm>
          <a:prstGeom prst="rect">
            <a:avLst/>
          </a:prstGeom>
        </p:spPr>
      </p:pic>
      <p:graphicFrame>
        <p:nvGraphicFramePr>
          <p:cNvPr id="3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393155"/>
              </p:ext>
            </p:extLst>
          </p:nvPr>
        </p:nvGraphicFramePr>
        <p:xfrm>
          <a:off x="3505000" y="2983212"/>
          <a:ext cx="7961786" cy="2857500"/>
        </p:xfrm>
        <a:graphic>
          <a:graphicData uri="http://schemas.openxmlformats.org/drawingml/2006/table">
            <a:tbl>
              <a:tblPr/>
              <a:tblGrid>
                <a:gridCol w="19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2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8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Модель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Exage FD</a:t>
                      </a:r>
                      <a:endParaRPr lang="nl-NL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Sahara FI</a:t>
                      </a:r>
                      <a:endParaRPr lang="nl-NL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Размер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2500 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2500 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Подшипники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 </a:t>
                      </a: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 SUS + 1 RB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 S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SUS</a:t>
                      </a: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+ 1 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Подача шпули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Normal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Normal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Передаточное число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5,0:1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5,0:1</a:t>
                      </a:r>
                      <a:endParaRPr lang="nl-NL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Вес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гр.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</a:t>
                      </a:r>
                      <a:endParaRPr lang="nl-NL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Лески за оборот ручки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см.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Лесоёмкость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мм.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м.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0.20-240/0.25-160/0.30-110</a:t>
                      </a:r>
                      <a:endParaRPr lang="nl-NL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0.18-290/0.20-240/0.25-160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 корпуса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XT-7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XT-7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 шпули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Cold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forged alu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Cold forged alu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9936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Запасная шпуля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7477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Технологии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M-Compact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Body, XT-7 rotor,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Varispeed II, Super Stopper II,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Dyna Balance, Power Roller</a:t>
                      </a:r>
                    </a:p>
                    <a:p>
                      <a:pPr algn="ctr"/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HAGANE Gear,</a:t>
                      </a:r>
                      <a:r>
                        <a:rPr lang="nl-NL" sz="1200" b="1" baseline="0" dirty="0" smtClean="0">
                          <a:solidFill>
                            <a:srgbClr val="00FF00"/>
                          </a:solidFill>
                          <a:latin typeface="+mn-lt"/>
                        </a:rPr>
                        <a:t> </a:t>
                      </a:r>
                      <a:r>
                        <a:rPr lang="nl-NL" sz="12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X-SHIP</a:t>
                      </a:r>
                      <a:r>
                        <a:rPr lang="nl-NL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</a:t>
                      </a:r>
                      <a:r>
                        <a:rPr lang="nl-NL" sz="1200" b="1" baseline="0" dirty="0" smtClean="0">
                          <a:solidFill>
                            <a:srgbClr val="00FF00"/>
                          </a:solidFill>
                          <a:latin typeface="+mn-lt"/>
                        </a:rPr>
                        <a:t>G-Free Body</a:t>
                      </a:r>
                      <a:r>
                        <a:rPr lang="nl-NL" sz="12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AR-C Spool, Varispeed II, Dyna Balance,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Super Stopper II, Power Roller</a:t>
                      </a:r>
                    </a:p>
                    <a:p>
                      <a:pPr algn="ctr"/>
                      <a:endParaRPr lang="nl-NL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3" name="Picture 25"/>
          <p:cNvPicPr>
            <a:picLocks noChangeAspect="1"/>
          </p:cNvPicPr>
          <p:nvPr/>
        </p:nvPicPr>
        <p:blipFill rotWithShape="1">
          <a:blip r:embed="rId5" cstate="print"/>
          <a:srcRect l="33579" r="33211" b="70011"/>
          <a:stretch/>
        </p:blipFill>
        <p:spPr bwMode="auto">
          <a:xfrm>
            <a:off x="1814696" y="5840712"/>
            <a:ext cx="1223066" cy="58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8" descr="XShip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3671" y="5903779"/>
            <a:ext cx="960639" cy="569197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6050" y="5908425"/>
            <a:ext cx="765085" cy="4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0839" y="6011693"/>
            <a:ext cx="1060076" cy="3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2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en-US" sz="2000" dirty="0" err="1"/>
              <a:t>Hagane</a:t>
            </a:r>
            <a:r>
              <a:rPr lang="en-US" sz="2000" dirty="0"/>
              <a:t>: </a:t>
            </a:r>
            <a:r>
              <a:rPr lang="en-US" sz="2000" dirty="0" err="1"/>
              <a:t>Hagane</a:t>
            </a:r>
            <a:r>
              <a:rPr lang="en-US" sz="2000" dirty="0"/>
              <a:t> Gearing (</a:t>
            </a:r>
            <a:r>
              <a:rPr lang="ru-RU" sz="2000" dirty="0"/>
              <a:t>Холоднокованая шестерня</a:t>
            </a:r>
            <a:r>
              <a:rPr lang="en-US" sz="2000" dirty="0"/>
              <a:t>)</a:t>
            </a:r>
            <a:endParaRPr lang="ru-RU" sz="2000" dirty="0"/>
          </a:p>
          <a:p>
            <a:r>
              <a:rPr lang="en-US" sz="2000" dirty="0"/>
              <a:t>X-Ship</a:t>
            </a:r>
            <a:endParaRPr lang="nl-NL" sz="1600" dirty="0"/>
          </a:p>
          <a:p>
            <a:endParaRPr lang="nl-NL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82" y="181530"/>
            <a:ext cx="1213269" cy="358381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9" y="1407403"/>
            <a:ext cx="2636913" cy="3217149"/>
          </a:xfrm>
          <a:prstGeom prst="rect">
            <a:avLst/>
          </a:prstGeom>
        </p:spPr>
      </p:pic>
      <p:graphicFrame>
        <p:nvGraphicFramePr>
          <p:cNvPr id="2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30093"/>
              </p:ext>
            </p:extLst>
          </p:nvPr>
        </p:nvGraphicFramePr>
        <p:xfrm>
          <a:off x="4227163" y="3082510"/>
          <a:ext cx="4383437" cy="1774861"/>
        </p:xfrm>
        <a:graphic>
          <a:graphicData uri="http://schemas.openxmlformats.org/drawingml/2006/table">
            <a:tbl>
              <a:tblPr/>
              <a:tblGrid>
                <a:gridCol w="1036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8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SIZE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WT(G)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 SUS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GEAR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RET</a:t>
                      </a:r>
                      <a:r>
                        <a:rPr lang="nl-NL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(CM)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66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C2000S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66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C3000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00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4000</a:t>
                      </a:r>
                      <a:endParaRPr lang="nl-NL" sz="16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nl-NL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C5000 XG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4,7:1</a:t>
                      </a:r>
                    </a:p>
                    <a:p>
                      <a:pPr algn="ctr"/>
                      <a:r>
                        <a:rPr lang="nl-NL" sz="1600" baseline="0" dirty="0" smtClean="0">
                          <a:solidFill>
                            <a:schemeClr val="tx1"/>
                          </a:solidFill>
                        </a:rPr>
                        <a:t>6,2;1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2" name="Picture 25"/>
          <p:cNvPicPr>
            <a:picLocks noChangeAspect="1"/>
          </p:cNvPicPr>
          <p:nvPr/>
        </p:nvPicPr>
        <p:blipFill rotWithShape="1">
          <a:blip r:embed="rId5" cstate="print"/>
          <a:srcRect l="33579" r="33211" b="70011"/>
          <a:stretch/>
        </p:blipFill>
        <p:spPr bwMode="auto">
          <a:xfrm>
            <a:off x="1814696" y="5840712"/>
            <a:ext cx="1223066" cy="58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8" descr="XShip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3671" y="5903779"/>
            <a:ext cx="960639" cy="569197"/>
          </a:xfrm>
          <a:prstGeom prst="rect">
            <a:avLst/>
          </a:prstGeom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6050" y="5908425"/>
            <a:ext cx="765085" cy="4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0839" y="6011693"/>
            <a:ext cx="1060076" cy="3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05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Hagane</a:t>
            </a:r>
            <a:r>
              <a:rPr lang="en-US" sz="2000" dirty="0" smtClean="0"/>
              <a:t>: </a:t>
            </a:r>
            <a:r>
              <a:rPr lang="en-US" sz="2000" dirty="0" err="1" smtClean="0"/>
              <a:t>Hagane</a:t>
            </a:r>
            <a:r>
              <a:rPr lang="en-US" sz="2000" dirty="0" smtClean="0"/>
              <a:t> Gearing (</a:t>
            </a:r>
            <a:r>
              <a:rPr lang="ru-RU" sz="2000" dirty="0" smtClean="0"/>
              <a:t>Холоднокованая шестерня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r>
              <a:rPr lang="en-US" sz="2000" dirty="0" smtClean="0"/>
              <a:t>G-Free Body</a:t>
            </a:r>
            <a:endParaRPr lang="nl-NL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graphicFrame>
        <p:nvGraphicFramePr>
          <p:cNvPr id="16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089380"/>
              </p:ext>
            </p:extLst>
          </p:nvPr>
        </p:nvGraphicFramePr>
        <p:xfrm>
          <a:off x="3063671" y="2890357"/>
          <a:ext cx="8345215" cy="2857500"/>
        </p:xfrm>
        <a:graphic>
          <a:graphicData uri="http://schemas.openxmlformats.org/drawingml/2006/table">
            <a:tbl>
              <a:tblPr/>
              <a:tblGrid>
                <a:gridCol w="2260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082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Модель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Sedona FE</a:t>
                      </a:r>
                      <a:endParaRPr lang="nl-NL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Sedona FI</a:t>
                      </a:r>
                      <a:endParaRPr lang="nl-NL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Размер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2500 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2500 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Подшипники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 </a:t>
                      </a: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 SUS + 1 RB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 S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SUS</a:t>
                      </a:r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+ 1 RB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Подача шпули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Normal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Normal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Передаточное число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5,0:1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5,0:1</a:t>
                      </a:r>
                      <a:endParaRPr lang="nl-NL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Вес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гр.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245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245</a:t>
                      </a:r>
                      <a:endParaRPr lang="nl-NL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Лески за оборот ручки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см.</a:t>
                      </a:r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71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Лесоёмкость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мм.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м.</a:t>
                      </a:r>
                      <a:r>
                        <a:rPr lang="nl-N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0.20-240/0.25-160/0.30-110</a:t>
                      </a:r>
                      <a:endParaRPr lang="nl-NL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0.18-290/0.20-240/0.25-160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 корпуса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XT-7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XT-7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Материал шпули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Cold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forged alu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Cold forged alu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96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Запасная шпуля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</a:t>
                      </a:r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0778">
                <a:tc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Технологии</a:t>
                      </a:r>
                      <a:endParaRPr lang="nl-N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M-Compact</a:t>
                      </a:r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Body, XT-7 rotor,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Varispeed II, Super Stopper II,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Dyna Balance, Power Roller</a:t>
                      </a:r>
                    </a:p>
                    <a:p>
                      <a:pPr algn="ctr"/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HAGANE Gear, G-Free Body, 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AR-C Spool, Varispeed II, Dyna Balance,</a:t>
                      </a:r>
                    </a:p>
                    <a:p>
                      <a:pPr algn="ctr"/>
                      <a:r>
                        <a:rPr lang="nl-NL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Super Stopper II, Power Roller</a:t>
                      </a:r>
                    </a:p>
                    <a:p>
                      <a:pPr algn="ctr"/>
                      <a:endParaRPr lang="nl-N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7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5" y="1238754"/>
            <a:ext cx="2818199" cy="3393224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 rotWithShape="1">
          <a:blip r:embed="rId4" cstate="print"/>
          <a:srcRect l="33579" r="33211" b="70011"/>
          <a:stretch/>
        </p:blipFill>
        <p:spPr bwMode="auto">
          <a:xfrm>
            <a:off x="900397" y="5820851"/>
            <a:ext cx="1223066" cy="58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8586" y="5899984"/>
            <a:ext cx="765085" cy="4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0616" y="6011304"/>
            <a:ext cx="1060076" cy="3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73" y="276726"/>
            <a:ext cx="1669972" cy="2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6C1F3A1-1AAE-4436-9F74-A91C374B0FE0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80654" y="2091197"/>
            <a:ext cx="7889626" cy="991313"/>
          </a:xfrm>
        </p:spPr>
        <p:txBody>
          <a:bodyPr>
            <a:normAutofit/>
          </a:bodyPr>
          <a:lstStyle/>
          <a:p>
            <a:r>
              <a:rPr lang="en-US" sz="2000" dirty="0" err="1"/>
              <a:t>Hagane</a:t>
            </a:r>
            <a:r>
              <a:rPr lang="en-US" sz="2000" dirty="0"/>
              <a:t>: </a:t>
            </a:r>
            <a:r>
              <a:rPr lang="en-US" sz="2000" dirty="0" err="1"/>
              <a:t>Hagane</a:t>
            </a:r>
            <a:r>
              <a:rPr lang="en-US" sz="2000" dirty="0"/>
              <a:t> Gearing (</a:t>
            </a:r>
            <a:r>
              <a:rPr lang="ru-RU" sz="2000" dirty="0"/>
              <a:t>Холоднокованая шестерня</a:t>
            </a:r>
            <a:r>
              <a:rPr lang="en-US" sz="2000" dirty="0"/>
              <a:t>)</a:t>
            </a:r>
            <a:endParaRPr lang="ru-RU" sz="2000" dirty="0"/>
          </a:p>
          <a:p>
            <a:r>
              <a:rPr lang="en-US" sz="2000" dirty="0"/>
              <a:t>X-Ship</a:t>
            </a:r>
            <a:endParaRPr lang="nl-NL" sz="1600" dirty="0"/>
          </a:p>
          <a:p>
            <a:endParaRPr lang="nl-NL" sz="1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00397" y="5722531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00397" y="6446700"/>
            <a:ext cx="11291603" cy="11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12"/>
          <p:cNvSpPr txBox="1">
            <a:spLocks/>
          </p:cNvSpPr>
          <p:nvPr/>
        </p:nvSpPr>
        <p:spPr>
          <a:xfrm>
            <a:off x="529719" y="126345"/>
            <a:ext cx="11340561" cy="415275"/>
          </a:xfrm>
          <a:prstGeom prst="rect">
            <a:avLst/>
          </a:prstGeom>
        </p:spPr>
        <p:txBody>
          <a:bodyPr vert="horz" lIns="91440" tIns="45720" rIns="91440" bIns="13497" rtlCol="0" anchor="ctr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67" b="1" kern="1200" cap="all" spc="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67" b="1" i="0" u="none" strike="noStrike" kern="1200" cap="all" spc="2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Tijdelijke aanduiding voor tekst 13"/>
          <p:cNvSpPr txBox="1">
            <a:spLocks/>
          </p:cNvSpPr>
          <p:nvPr/>
        </p:nvSpPr>
        <p:spPr>
          <a:xfrm>
            <a:off x="529708" y="546620"/>
            <a:ext cx="10047333" cy="283773"/>
          </a:xfrm>
          <a:prstGeom prst="rect">
            <a:avLst/>
          </a:prstGeom>
        </p:spPr>
        <p:txBody>
          <a:bodyPr vert="horz" lIns="64766" tIns="26993" rIns="80955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87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81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7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6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62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5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4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ijdelijke aanduiding voor tekst 7"/>
          <p:cNvSpPr>
            <a:spLocks noGrp="1"/>
          </p:cNvSpPr>
          <p:nvPr>
            <p:ph type="body" sz="quarter" idx="17"/>
          </p:nvPr>
        </p:nvSpPr>
        <p:spPr>
          <a:xfrm>
            <a:off x="3330600" y="1289625"/>
            <a:ext cx="5280000" cy="479269"/>
          </a:xfrm>
        </p:spPr>
        <p:txBody>
          <a:bodyPr/>
          <a:lstStyle/>
          <a:p>
            <a:r>
              <a:rPr lang="en-GB" dirty="0" smtClean="0"/>
              <a:t>Key features</a:t>
            </a:r>
            <a:endParaRPr lang="en-GB" dirty="0"/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6" y="1514609"/>
            <a:ext cx="2818199" cy="3393224"/>
          </a:xfrm>
          <a:prstGeom prst="rect">
            <a:avLst/>
          </a:prstGeom>
        </p:spPr>
      </p:pic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145213"/>
              </p:ext>
            </p:extLst>
          </p:nvPr>
        </p:nvGraphicFramePr>
        <p:xfrm>
          <a:off x="4008280" y="3376812"/>
          <a:ext cx="4383437" cy="1531021"/>
        </p:xfrm>
        <a:graphic>
          <a:graphicData uri="http://schemas.openxmlformats.org/drawingml/2006/table">
            <a:tbl>
              <a:tblPr/>
              <a:tblGrid>
                <a:gridCol w="100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82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SIZE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WT(G)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 SUS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GEAR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RET</a:t>
                      </a:r>
                      <a:r>
                        <a:rPr lang="nl-NL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(CM)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66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C3000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5,0:1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4000</a:t>
                      </a:r>
                      <a:endParaRPr lang="nl-NL" sz="16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nl-NL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C5000 XG</a:t>
                      </a:r>
                      <a:endParaRPr lang="nl-NL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4,7:1</a:t>
                      </a:r>
                    </a:p>
                    <a:p>
                      <a:pPr algn="ctr"/>
                      <a:r>
                        <a:rPr lang="nl-NL" sz="1600" baseline="0" dirty="0" smtClean="0">
                          <a:solidFill>
                            <a:schemeClr val="tx1"/>
                          </a:solidFill>
                        </a:rPr>
                        <a:t>6,2:1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  <a:p>
                      <a:pPr algn="ctr"/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3" name="Picture 25"/>
          <p:cNvPicPr>
            <a:picLocks noChangeAspect="1"/>
          </p:cNvPicPr>
          <p:nvPr/>
        </p:nvPicPr>
        <p:blipFill rotWithShape="1">
          <a:blip r:embed="rId4" cstate="print"/>
          <a:srcRect l="33579" r="33211" b="70011"/>
          <a:stretch/>
        </p:blipFill>
        <p:spPr bwMode="auto">
          <a:xfrm>
            <a:off x="994493" y="5800197"/>
            <a:ext cx="1223066" cy="58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5813" y="5843480"/>
            <a:ext cx="765085" cy="4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602" y="5928642"/>
            <a:ext cx="1060076" cy="3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89" y="333982"/>
            <a:ext cx="1669972" cy="2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</TotalTime>
  <Words>2213</Words>
  <Application>Microsoft Office PowerPoint</Application>
  <PresentationFormat>Широкоэкранный</PresentationFormat>
  <Paragraphs>804</Paragraphs>
  <Slides>32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REELS</vt:lpstr>
      <vt:lpstr>Hagane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sahara</vt:lpstr>
      <vt:lpstr>sahara</vt:lpstr>
      <vt:lpstr>Презентация PowerPoint</vt:lpstr>
      <vt:lpstr>Fliegen sd</vt:lpstr>
      <vt:lpstr>Презентация PowerPoint</vt:lpstr>
      <vt:lpstr>Презентация PowerPoint</vt:lpstr>
      <vt:lpstr>Презентация PowerPoint</vt:lpstr>
      <vt:lpstr>Baitcasting </vt:lpstr>
      <vt:lpstr>General info</vt:lpstr>
      <vt:lpstr>General info</vt:lpstr>
      <vt:lpstr>General info</vt:lpstr>
      <vt:lpstr>General info</vt:lpstr>
      <vt:lpstr>Gear Ratio</vt:lpstr>
      <vt:lpstr>DRAG</vt:lpstr>
      <vt:lpstr>BRAKE</vt:lpstr>
      <vt:lpstr>BRAKE SYSTEMS SHIMANO</vt:lpstr>
      <vt:lpstr>BRAKE SYSTEMS SHIMANO</vt:lpstr>
      <vt:lpstr>BRAKE SYSTEMS SHIMANO</vt:lpstr>
      <vt:lpstr>tranx</vt:lpstr>
      <vt:lpstr>tranx</vt:lpstr>
      <vt:lpstr>tranx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REELS</dc:title>
  <dc:creator>Rita Nozdrina</dc:creator>
  <cp:lastModifiedBy>Павлова Марина</cp:lastModifiedBy>
  <cp:revision>60</cp:revision>
  <dcterms:created xsi:type="dcterms:W3CDTF">2017-08-08T11:31:48Z</dcterms:created>
  <dcterms:modified xsi:type="dcterms:W3CDTF">2017-10-02T08:08:16Z</dcterms:modified>
</cp:coreProperties>
</file>